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notesMasterIdLst>
    <p:notesMasterId r:id="rId86"/>
  </p:notesMasterIdLst>
  <p:handoutMasterIdLst>
    <p:handoutMasterId r:id="rId87"/>
  </p:handoutMasterIdLst>
  <p:sldIdLst>
    <p:sldId id="687" r:id="rId2"/>
    <p:sldId id="595" r:id="rId3"/>
    <p:sldId id="672" r:id="rId4"/>
    <p:sldId id="561" r:id="rId5"/>
    <p:sldId id="676" r:id="rId6"/>
    <p:sldId id="673" r:id="rId7"/>
    <p:sldId id="674" r:id="rId8"/>
    <p:sldId id="675" r:id="rId9"/>
    <p:sldId id="671" r:id="rId10"/>
    <p:sldId id="562" r:id="rId11"/>
    <p:sldId id="563" r:id="rId12"/>
    <p:sldId id="679" r:id="rId13"/>
    <p:sldId id="677" r:id="rId14"/>
    <p:sldId id="678" r:id="rId15"/>
    <p:sldId id="596" r:id="rId16"/>
    <p:sldId id="661" r:id="rId17"/>
    <p:sldId id="662" r:id="rId18"/>
    <p:sldId id="597" r:id="rId19"/>
    <p:sldId id="599" r:id="rId20"/>
    <p:sldId id="600" r:id="rId21"/>
    <p:sldId id="601" r:id="rId22"/>
    <p:sldId id="602" r:id="rId23"/>
    <p:sldId id="603" r:id="rId24"/>
    <p:sldId id="604" r:id="rId25"/>
    <p:sldId id="605" r:id="rId26"/>
    <p:sldId id="606" r:id="rId27"/>
    <p:sldId id="607" r:id="rId28"/>
    <p:sldId id="608" r:id="rId29"/>
    <p:sldId id="609" r:id="rId30"/>
    <p:sldId id="610" r:id="rId31"/>
    <p:sldId id="611" r:id="rId32"/>
    <p:sldId id="612" r:id="rId33"/>
    <p:sldId id="615" r:id="rId34"/>
    <p:sldId id="616" r:id="rId35"/>
    <p:sldId id="617" r:id="rId36"/>
    <p:sldId id="618" r:id="rId37"/>
    <p:sldId id="619" r:id="rId38"/>
    <p:sldId id="620" r:id="rId39"/>
    <p:sldId id="621" r:id="rId40"/>
    <p:sldId id="622" r:id="rId41"/>
    <p:sldId id="623" r:id="rId42"/>
    <p:sldId id="624" r:id="rId43"/>
    <p:sldId id="625" r:id="rId44"/>
    <p:sldId id="626" r:id="rId45"/>
    <p:sldId id="627" r:id="rId46"/>
    <p:sldId id="628" r:id="rId47"/>
    <p:sldId id="629" r:id="rId48"/>
    <p:sldId id="630" r:id="rId49"/>
    <p:sldId id="631" r:id="rId50"/>
    <p:sldId id="632" r:id="rId51"/>
    <p:sldId id="633" r:id="rId52"/>
    <p:sldId id="634" r:id="rId53"/>
    <p:sldId id="680" r:id="rId54"/>
    <p:sldId id="635" r:id="rId55"/>
    <p:sldId id="663" r:id="rId56"/>
    <p:sldId id="636" r:id="rId57"/>
    <p:sldId id="637" r:id="rId58"/>
    <p:sldId id="638" r:id="rId59"/>
    <p:sldId id="639" r:id="rId60"/>
    <p:sldId id="643" r:id="rId61"/>
    <p:sldId id="644" r:id="rId62"/>
    <p:sldId id="645" r:id="rId63"/>
    <p:sldId id="646" r:id="rId64"/>
    <p:sldId id="649" r:id="rId65"/>
    <p:sldId id="650" r:id="rId66"/>
    <p:sldId id="651" r:id="rId67"/>
    <p:sldId id="652" r:id="rId68"/>
    <p:sldId id="653" r:id="rId69"/>
    <p:sldId id="654" r:id="rId70"/>
    <p:sldId id="655" r:id="rId71"/>
    <p:sldId id="656" r:id="rId72"/>
    <p:sldId id="657" r:id="rId73"/>
    <p:sldId id="658" r:id="rId74"/>
    <p:sldId id="664" r:id="rId75"/>
    <p:sldId id="666" r:id="rId76"/>
    <p:sldId id="681" r:id="rId77"/>
    <p:sldId id="682" r:id="rId78"/>
    <p:sldId id="686" r:id="rId79"/>
    <p:sldId id="684" r:id="rId80"/>
    <p:sldId id="683" r:id="rId81"/>
    <p:sldId id="685" r:id="rId82"/>
    <p:sldId id="665" r:id="rId83"/>
    <p:sldId id="667" r:id="rId84"/>
    <p:sldId id="668" r:id="rId8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64">
          <p15:clr>
            <a:srgbClr val="A4A3A4"/>
          </p15:clr>
        </p15:guide>
        <p15:guide id="2" pos="345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8000"/>
    <a:srgbClr val="FFAFAF"/>
    <a:srgbClr val="FF005C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70" d="100"/>
          <a:sy n="170" d="100"/>
        </p:scale>
        <p:origin x="1524" y="120"/>
      </p:cViewPr>
      <p:guideLst>
        <p:guide orient="horz" pos="2064"/>
        <p:guide pos="34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271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A259A56-C11A-8841-9001-19F0416B6DE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5544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gif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jpeg>
</file>

<file path=ppt/media/image3.tiff>
</file>

<file path=ppt/media/image34.png>
</file>

<file path=ppt/media/image35.tiff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tiff>
</file>

<file path=ppt/media/image43.png>
</file>

<file path=ppt/media/image5.png>
</file>

<file path=ppt/media/image6.png>
</file>

<file path=ppt/media/image7.png>
</file>

<file path=ppt/media/image8.tiff>
</file>

<file path=ppt/media/image9.tiff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E145451-4D1D-5C42-B8EB-D25BC975BEE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1509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2DB9B85-B68A-EF48-B4BA-660863AA5D07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6758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C521300-30DA-754B-BEFF-4A4C0DC75587}" type="slidenum">
              <a:rPr lang="en-US" sz="1200"/>
              <a:pPr eaLnBrk="1" hangingPunct="1"/>
              <a:t>10</a:t>
            </a:fld>
            <a:endParaRPr lang="en-US" sz="1200"/>
          </a:p>
        </p:txBody>
      </p:sp>
      <p:sp>
        <p:nvSpPr>
          <p:cNvPr id="160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0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2EBFF9A-8CA4-0947-9753-3C7285A32A17}" type="slidenum">
              <a:rPr lang="en-US" sz="1200"/>
              <a:pPr eaLnBrk="1" hangingPunct="1"/>
              <a:t>11</a:t>
            </a:fld>
            <a:endParaRPr lang="en-US" sz="1200"/>
          </a:p>
        </p:txBody>
      </p:sp>
      <p:sp>
        <p:nvSpPr>
          <p:cNvPr id="162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2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6AE8464-1E47-094F-B9F9-AFD294420E1F}" type="slidenum">
              <a:rPr lang="en-US" sz="1200"/>
              <a:pPr eaLnBrk="1" hangingPunct="1"/>
              <a:t>15</a:t>
            </a:fld>
            <a:endParaRPr lang="en-US" sz="1200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E9B2C68-1284-8A4F-AF09-169B3602481A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E3A6CCA-F7E1-7D4F-9DC4-2CAE5231C269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0CFCC4E-C1A9-A146-B502-7059FAD6DC18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32F111D-16BE-EF44-9B7D-BE8EFCB89287}" type="slidenum">
              <a:rPr lang="en-US" sz="1200"/>
              <a:pPr eaLnBrk="1" hangingPunct="1"/>
              <a:t>19</a:t>
            </a:fld>
            <a:endParaRPr lang="en-US" sz="120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53D416F-61A9-8A47-AE4A-12AB2F5F0EBF}" type="slidenum">
              <a:rPr lang="en-US" sz="1200"/>
              <a:pPr eaLnBrk="1" hangingPunct="1"/>
              <a:t>20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924DC93-3972-BC41-8F8A-63060DD9CC8F}" type="slidenum">
              <a:rPr lang="en-US" sz="1200"/>
              <a:pPr eaLnBrk="1" hangingPunct="1"/>
              <a:t>21</a:t>
            </a:fld>
            <a:endParaRPr lang="en-US" sz="120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2307302-5333-A548-A348-45EB9822E3C9}" type="slidenum">
              <a:rPr lang="en-US" sz="1200"/>
              <a:pPr eaLnBrk="1" hangingPunct="1"/>
              <a:t>22</a:t>
            </a:fld>
            <a:endParaRPr lang="en-US" sz="120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DD12F7A-2A9E-AF43-9FE4-E780246E238E}" type="slidenum">
              <a:rPr lang="en-US" sz="1200"/>
              <a:pPr eaLnBrk="1" hangingPunct="1"/>
              <a:t>2</a:t>
            </a:fld>
            <a:endParaRPr lang="en-US" sz="1200"/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0F0C3CA-D3CC-9745-A882-674A4B8ED6ED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4C110DE-9EE2-B942-997D-E47EC6B37060}" type="slidenum">
              <a:rPr lang="en-US" sz="1200"/>
              <a:pPr eaLnBrk="1" hangingPunct="1"/>
              <a:t>25</a:t>
            </a:fld>
            <a:endParaRPr lang="en-US" sz="120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EE154C7-1886-C844-B59A-30443DB00DEF}" type="slidenum">
              <a:rPr lang="en-US" sz="1200"/>
              <a:pPr eaLnBrk="1" hangingPunct="1"/>
              <a:t>26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B46C2A00-858A-F64D-8AE2-E0D6C3109F26}" type="slidenum">
              <a:rPr lang="en-US" sz="1200"/>
              <a:pPr eaLnBrk="1" hangingPunct="1"/>
              <a:t>27</a:t>
            </a:fld>
            <a:endParaRPr lang="en-US" sz="120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DDB0BA7-6107-5F42-838C-212EC3BFA79C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1FE85AD-B805-D84F-8EF9-775D767AA57B}" type="slidenum">
              <a:rPr lang="en-US" sz="1200"/>
              <a:pPr eaLnBrk="1" hangingPunct="1"/>
              <a:t>29</a:t>
            </a:fld>
            <a:endParaRPr lang="en-US" sz="120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C766A6D-DEDB-6941-87BC-7E047111BF12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9EBE3182-7C51-D14E-B563-9BB88C5E5663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544BA03-BC73-2E41-A75F-BB65D483C3D7}" type="slidenum">
              <a:rPr lang="en-US" sz="1200"/>
              <a:pPr eaLnBrk="1" hangingPunct="1"/>
              <a:t>32</a:t>
            </a:fld>
            <a:endParaRPr lang="en-US" sz="120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560AEE0-F35E-A848-9906-68F201A46FDC}" type="slidenum">
              <a:rPr lang="en-US" sz="1200"/>
              <a:pPr eaLnBrk="1" hangingPunct="1"/>
              <a:t>37</a:t>
            </a:fld>
            <a:endParaRPr lang="en-US" sz="1200"/>
          </a:p>
        </p:txBody>
      </p:sp>
      <p:sp>
        <p:nvSpPr>
          <p:cNvPr id="6144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84BC2B2-6370-B047-BE32-62ADE3FDB488}" type="slidenum">
              <a:rPr lang="en-US" sz="1200"/>
              <a:pPr eaLnBrk="1" hangingPunct="1"/>
              <a:t>3</a:t>
            </a:fld>
            <a:endParaRPr lang="en-US" sz="1200"/>
          </a:p>
        </p:txBody>
      </p:sp>
      <p:sp>
        <p:nvSpPr>
          <p:cNvPr id="16896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8A3CF00-8769-8545-9B73-C7A80AD963C9}" type="slidenum">
              <a:rPr lang="en-US" sz="1200"/>
              <a:pPr eaLnBrk="1" hangingPunct="1"/>
              <a:t>38</a:t>
            </a:fld>
            <a:endParaRPr lang="en-US" sz="1200"/>
          </a:p>
        </p:txBody>
      </p:sp>
      <p:sp>
        <p:nvSpPr>
          <p:cNvPr id="6349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49A9852-07A5-834F-A77E-FC8BC8ED6F01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6553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6F05D09-B30A-9F4F-A0DD-C93927B1E2BF}" type="slidenum">
              <a:rPr lang="en-US" sz="1200"/>
              <a:pPr eaLnBrk="1" hangingPunct="1"/>
              <a:t>41</a:t>
            </a:fld>
            <a:endParaRPr lang="en-US" sz="1200"/>
          </a:p>
        </p:txBody>
      </p:sp>
      <p:sp>
        <p:nvSpPr>
          <p:cNvPr id="6861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7948C55-5FEF-F344-8EC6-27EA12626FB0}" type="slidenum">
              <a:rPr lang="en-US" sz="1200"/>
              <a:pPr eaLnBrk="1" hangingPunct="1"/>
              <a:t>42</a:t>
            </a:fld>
            <a:endParaRPr lang="en-US" sz="1200"/>
          </a:p>
        </p:txBody>
      </p:sp>
      <p:sp>
        <p:nvSpPr>
          <p:cNvPr id="706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38DCA82-9535-E84F-A55C-C19C58D4611C}" type="slidenum">
              <a:rPr lang="en-US" sz="1200"/>
              <a:pPr eaLnBrk="1" hangingPunct="1"/>
              <a:t>45</a:t>
            </a:fld>
            <a:endParaRPr lang="en-US" sz="1200"/>
          </a:p>
        </p:txBody>
      </p:sp>
      <p:sp>
        <p:nvSpPr>
          <p:cNvPr id="7475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DC0F887-E61B-A340-8EFE-58AE45A2756E}" type="slidenum">
              <a:rPr lang="en-US" sz="1200"/>
              <a:pPr eaLnBrk="1" hangingPunct="1"/>
              <a:t>46</a:t>
            </a:fld>
            <a:endParaRPr lang="en-US" sz="1200"/>
          </a:p>
        </p:txBody>
      </p:sp>
      <p:sp>
        <p:nvSpPr>
          <p:cNvPr id="7680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61FCCD7-B230-C24B-A4BA-0186620F01A5}" type="slidenum">
              <a:rPr lang="en-US" sz="1200"/>
              <a:pPr eaLnBrk="1" hangingPunct="1"/>
              <a:t>48</a:t>
            </a:fld>
            <a:endParaRPr lang="en-US" sz="1200"/>
          </a:p>
        </p:txBody>
      </p:sp>
      <p:sp>
        <p:nvSpPr>
          <p:cNvPr id="798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7D0FB62-E4FF-F64B-AD21-205F0BDC4800}" type="slidenum">
              <a:rPr lang="en-US" sz="1200"/>
              <a:pPr eaLnBrk="1" hangingPunct="1"/>
              <a:t>49</a:t>
            </a:fld>
            <a:endParaRPr lang="en-US" sz="1200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5199D9B-B3FC-6D4D-A8BF-1069681E909D}" type="slidenum">
              <a:rPr lang="en-US" sz="1200"/>
              <a:pPr eaLnBrk="1" hangingPunct="1"/>
              <a:t>51</a:t>
            </a:fld>
            <a:endParaRPr lang="en-US" sz="1200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F1F1D1F-E4E1-0B43-900D-143FF08CBCBA}" type="slidenum">
              <a:rPr lang="en-US" sz="1200"/>
              <a:pPr eaLnBrk="1" hangingPunct="1"/>
              <a:t>52</a:t>
            </a:fld>
            <a:endParaRPr lang="en-US" sz="120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F342D83-62FF-4E4D-8E80-CAC5D004C861}" type="slidenum">
              <a:rPr lang="en-US" sz="1200"/>
              <a:pPr eaLnBrk="1" hangingPunct="1"/>
              <a:t>4</a:t>
            </a:fld>
            <a:endParaRPr lang="en-US" sz="1200"/>
          </a:p>
        </p:txBody>
      </p:sp>
      <p:sp>
        <p:nvSpPr>
          <p:cNvPr id="158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8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https://www.youtube.com/watch?v=qnGNfz7JiZ8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145451-4D1D-5C42-B8EB-D25BC975BEE6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1548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3CA80FA-D9BD-4D43-BF1D-D7774DCBB41F}" type="slidenum">
              <a:rPr lang="en-US" sz="1200"/>
              <a:pPr eaLnBrk="1" hangingPunct="1"/>
              <a:t>54</a:t>
            </a:fld>
            <a:endParaRPr lang="en-US" sz="1200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3CA80FA-D9BD-4D43-BF1D-D7774DCBB41F}" type="slidenum">
              <a:rPr lang="en-US" sz="1200"/>
              <a:pPr eaLnBrk="1" hangingPunct="1"/>
              <a:t>55</a:t>
            </a:fld>
            <a:endParaRPr lang="en-US" sz="1200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EBD61D48-A710-E64A-A7F5-BC014C10B558}" type="slidenum">
              <a:rPr lang="en-US" sz="1200"/>
              <a:pPr eaLnBrk="1" hangingPunct="1"/>
              <a:t>56</a:t>
            </a:fld>
            <a:endParaRPr lang="en-US" sz="1200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F9C2077-3854-9C4C-9270-E2604AB34061}" type="slidenum">
              <a:rPr lang="en-US" sz="1200"/>
              <a:pPr eaLnBrk="1" hangingPunct="1"/>
              <a:t>57</a:t>
            </a:fld>
            <a:endParaRPr lang="en-US" sz="1200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82CA3BB-D433-8C44-8394-4036497C0453}" type="slidenum">
              <a:rPr lang="en-US" sz="1200"/>
              <a:pPr eaLnBrk="1" hangingPunct="1"/>
              <a:t>58</a:t>
            </a:fld>
            <a:endParaRPr lang="en-US" sz="1200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FA38A69-346C-DB4B-A832-A1605B928401}" type="slidenum">
              <a:rPr lang="en-US" sz="1200"/>
              <a:pPr eaLnBrk="1" hangingPunct="1"/>
              <a:t>59</a:t>
            </a:fld>
            <a:endParaRPr lang="en-US" sz="1200"/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23470C1-1B22-CD4A-BE36-7C262DE7E9F1}" type="slidenum">
              <a:rPr lang="en-US" sz="1200"/>
              <a:pPr eaLnBrk="1" hangingPunct="1"/>
              <a:t>60</a:t>
            </a:fld>
            <a:endParaRPr lang="en-US" sz="1200"/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AD4FA95-AEAF-AB4D-B12D-797CC490538C}" type="slidenum">
              <a:rPr lang="en-US" sz="1200"/>
              <a:pPr eaLnBrk="1" hangingPunct="1"/>
              <a:t>61</a:t>
            </a:fld>
            <a:endParaRPr lang="en-US" sz="1200"/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684A74C-6279-164E-89E4-E63DCF632DBB}" type="slidenum">
              <a:rPr lang="en-US" sz="1200"/>
              <a:pPr eaLnBrk="1" hangingPunct="1"/>
              <a:t>62</a:t>
            </a:fld>
            <a:endParaRPr lang="en-US" sz="1200"/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F342D83-62FF-4E4D-8E80-CAC5D004C861}" type="slidenum">
              <a:rPr lang="en-US" sz="1200"/>
              <a:pPr eaLnBrk="1" hangingPunct="1"/>
              <a:t>5</a:t>
            </a:fld>
            <a:endParaRPr lang="en-US" sz="1200"/>
          </a:p>
        </p:txBody>
      </p:sp>
      <p:sp>
        <p:nvSpPr>
          <p:cNvPr id="158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8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882C8C2-5308-8448-A39A-93DCEFA8B68B}" type="slidenum">
              <a:rPr lang="en-US" sz="1200"/>
              <a:pPr eaLnBrk="1" hangingPunct="1"/>
              <a:t>63</a:t>
            </a:fld>
            <a:endParaRPr lang="en-US" sz="1200"/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B841FAA-82A8-2D4C-92D9-32D3BB05E3DE}" type="slidenum">
              <a:rPr lang="en-US" sz="1200"/>
              <a:pPr eaLnBrk="1" hangingPunct="1"/>
              <a:t>65</a:t>
            </a:fld>
            <a:endParaRPr lang="en-US" sz="1200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E54CDF95-58E7-C248-81EF-6A0041BD5B8E}" type="slidenum">
              <a:rPr lang="en-US" sz="1200"/>
              <a:pPr eaLnBrk="1" hangingPunct="1"/>
              <a:t>66</a:t>
            </a:fld>
            <a:endParaRPr lang="en-US" sz="1200"/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4E34D79-7133-BC48-8A02-47DE066C76D6}" type="slidenum">
              <a:rPr lang="en-US" sz="1200"/>
              <a:pPr eaLnBrk="1" hangingPunct="1"/>
              <a:t>67</a:t>
            </a:fld>
            <a:endParaRPr lang="en-US" sz="120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732092F-C87C-8B45-8541-1BF17915790A}" type="slidenum">
              <a:rPr lang="en-US" sz="1200"/>
              <a:pPr eaLnBrk="1" hangingPunct="1"/>
              <a:t>68</a:t>
            </a:fld>
            <a:endParaRPr lang="en-US" sz="1200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26DBE71-E60B-A241-881D-C36C86C26C0D}" type="slidenum">
              <a:rPr lang="en-US" sz="1200"/>
              <a:pPr eaLnBrk="1" hangingPunct="1"/>
              <a:t>69</a:t>
            </a:fld>
            <a:endParaRPr lang="en-US" sz="1200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698DB91-10B8-F34D-837F-A96678669437}" type="slidenum">
              <a:rPr lang="en-US" sz="1200"/>
              <a:pPr eaLnBrk="1" hangingPunct="1"/>
              <a:t>70</a:t>
            </a:fld>
            <a:endParaRPr lang="en-US" sz="120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C5B07CD7-2A47-6846-895F-2FD701428087}" type="slidenum">
              <a:rPr lang="en-US" sz="1200"/>
              <a:pPr eaLnBrk="1" hangingPunct="1"/>
              <a:t>71</a:t>
            </a:fld>
            <a:endParaRPr lang="en-US" sz="1200"/>
          </a:p>
        </p:txBody>
      </p:sp>
      <p:sp>
        <p:nvSpPr>
          <p:cNvPr id="131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67E4135-8A15-2D4F-AE6E-4EF1DABEA715}" type="slidenum">
              <a:rPr lang="en-US" sz="1200"/>
              <a:pPr eaLnBrk="1" hangingPunct="1"/>
              <a:t>72</a:t>
            </a:fld>
            <a:endParaRPr lang="en-US" sz="1200"/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4787AC0-3B87-0E49-A089-ABA10EE8542B}" type="slidenum">
              <a:rPr lang="en-US" sz="1200"/>
              <a:pPr eaLnBrk="1" hangingPunct="1"/>
              <a:t>73</a:t>
            </a:fld>
            <a:endParaRPr lang="en-US" sz="1200"/>
          </a:p>
        </p:txBody>
      </p:sp>
      <p:sp>
        <p:nvSpPr>
          <p:cNvPr id="135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5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9E16243-1737-DB4F-9C1A-223786B7DB16}" type="slidenum">
              <a:rPr lang="en-US" sz="1200"/>
              <a:pPr eaLnBrk="1" hangingPunct="1"/>
              <a:t>6</a:t>
            </a:fld>
            <a:endParaRPr lang="en-US" sz="1200"/>
          </a:p>
        </p:txBody>
      </p:sp>
      <p:sp>
        <p:nvSpPr>
          <p:cNvPr id="17101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10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http://www.cstr.ed.ac.uk/projects/festival/morevoices.html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145451-4D1D-5C42-B8EB-D25BC975BEE6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51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CE1856E-061D-CB4C-BA66-FC30073F27FE}" type="slidenum">
              <a:rPr lang="en-US" sz="1200"/>
              <a:pPr eaLnBrk="1" hangingPunct="1"/>
              <a:t>7</a:t>
            </a:fld>
            <a:endParaRPr lang="en-US" sz="1200"/>
          </a:p>
        </p:txBody>
      </p:sp>
      <p:sp>
        <p:nvSpPr>
          <p:cNvPr id="173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3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F342D83-62FF-4E4D-8E80-CAC5D004C861}" type="slidenum">
              <a:rPr lang="en-US" sz="1200"/>
              <a:pPr eaLnBrk="1" hangingPunct="1"/>
              <a:t>8</a:t>
            </a:fld>
            <a:endParaRPr lang="en-US" sz="1200"/>
          </a:p>
        </p:txBody>
      </p:sp>
      <p:sp>
        <p:nvSpPr>
          <p:cNvPr id="158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8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96BF5FE-C137-7A47-9831-7E51B262F737}" type="slidenum">
              <a:rPr lang="en-US" sz="1200"/>
              <a:pPr eaLnBrk="1" hangingPunct="1"/>
              <a:t>9</a:t>
            </a:fld>
            <a:endParaRPr lang="en-US" sz="1200"/>
          </a:p>
        </p:txBody>
      </p:sp>
      <p:sp>
        <p:nvSpPr>
          <p:cNvPr id="164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4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7804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383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1945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4815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83" name="Rectangle 15"/>
          <p:cNvSpPr>
            <a:spLocks noGrp="1" noChangeArrowheads="1"/>
          </p:cNvSpPr>
          <p:nvPr>
            <p:ph type="ctrTitle"/>
          </p:nvPr>
        </p:nvSpPr>
        <p:spPr>
          <a:xfrm>
            <a:off x="685800" y="1752600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6384" name="Rectangle 1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14800"/>
            <a:ext cx="64008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25783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152400"/>
            <a:ext cx="7924800" cy="5943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1343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8033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0"/>
            <a:ext cx="89154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219200"/>
            <a:ext cx="40386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219200"/>
            <a:ext cx="40386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2277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914400" y="274639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914400" y="1447800"/>
            <a:ext cx="7772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0073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</a:defRPr>
      </a:lvl9pPr>
    </p:titleStyle>
    <p:bodyStyle>
      <a:lvl1pPr marL="273050" indent="-273050" algn="l" rtl="0" eaLnBrk="1" fontAlgn="base" hangingPunct="1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charset="2"/>
        <a:buChar char=""/>
        <a:defRPr sz="26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547688" indent="-228600" algn="l" rtl="0" eaLnBrk="1" fontAlgn="base" hangingPunct="1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charset="2"/>
        <a:buChar char=""/>
        <a:defRPr sz="24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822325" indent="-228600" algn="l" rtl="0" eaLnBrk="1" fontAlgn="base" hangingPunct="1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096963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charset="2"/>
        <a:buChar char="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1371600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qnGNfz7JiZ8" TargetMode="External"/><Relationship Id="rId4" Type="http://schemas.openxmlformats.org/officeDocument/2006/relationships/image" Target="../media/image28.jpe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1.bin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0.emf"/><Relationship Id="rId4" Type="http://schemas.openxmlformats.org/officeDocument/2006/relationships/oleObject" Target="../embeddings/oleObject2.bin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5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notesSlide" Target="../notesSlides/notesSlide6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slideLayout" Target="../slideLayouts/slideLayout1.xml"/><Relationship Id="rId5" Type="http://schemas.microsoft.com/office/2007/relationships/media" Target="../media/media3.WAV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3.bin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7" Type="http://schemas.openxmlformats.org/officeDocument/2006/relationships/image" Target="../media/image33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32.emf"/><Relationship Id="rId4" Type="http://schemas.openxmlformats.org/officeDocument/2006/relationships/oleObject" Target="../embeddings/oleObject4.bin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g.ohio-state.edu/~tobi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ling.ohio-state.edu/~tobi/ame_tobi/" TargetMode="Externa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0.xml"/><Relationship Id="rId3" Type="http://schemas.microsoft.com/office/2007/relationships/media" Target="../media/media7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audio" Target="../media/media8.wav"/><Relationship Id="rId5" Type="http://schemas.microsoft.com/office/2007/relationships/media" Target="../media/media8.wav"/><Relationship Id="rId4" Type="http://schemas.openxmlformats.org/officeDocument/2006/relationships/audio" Target="../media/media7.wav"/><Relationship Id="rId9" Type="http://schemas.openxmlformats.org/officeDocument/2006/relationships/image" Target="../media/image39.png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616200" y="762000"/>
            <a:ext cx="6553200" cy="1143000"/>
          </a:xfrm>
        </p:spPr>
        <p:txBody>
          <a:bodyPr/>
          <a:lstStyle/>
          <a:p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CS 224S / LINGUIST 285</a:t>
            </a:r>
            <a:b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</a:br>
            <a:r>
              <a:rPr lang="en-US" sz="3400" b="1" dirty="0">
                <a:solidFill>
                  <a:schemeClr val="tx1"/>
                </a:solidFill>
                <a:latin typeface="Franklin Gothic Book (Headings)"/>
                <a:cs typeface="Franklin Gothic Book (Headings)"/>
              </a:rPr>
              <a:t>Spoken Language Processing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81000" y="3048000"/>
            <a:ext cx="8229600" cy="1752600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Andrew Maas</a:t>
            </a:r>
          </a:p>
          <a:p>
            <a:r>
              <a:rPr lang="en-US" sz="3200" dirty="0">
                <a:solidFill>
                  <a:schemeClr val="accent1"/>
                </a:solidFill>
              </a:rPr>
              <a:t>Stanford University</a:t>
            </a:r>
          </a:p>
          <a:p>
            <a:r>
              <a:rPr lang="en-US" sz="3200" dirty="0">
                <a:solidFill>
                  <a:schemeClr val="accent1"/>
                </a:solidFill>
              </a:rPr>
              <a:t>Spring 2017 </a:t>
            </a:r>
            <a:endParaRPr lang="en-US" sz="3200" dirty="0">
              <a:solidFill>
                <a:schemeClr val="tx2"/>
              </a:solidFill>
            </a:endParaRPr>
          </a:p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</a:rPr>
              <a:t>Lecture 15: Waveform Synthesis in TTS</a:t>
            </a:r>
            <a:endParaRPr lang="en-US" sz="4000" dirty="0"/>
          </a:p>
        </p:txBody>
      </p:sp>
      <p:pic>
        <p:nvPicPr>
          <p:cNvPr id="3" name="Picture 2" descr="94022a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57200"/>
            <a:ext cx="2205593" cy="18389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16200" y="6505591"/>
            <a:ext cx="652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Original slides by Dan </a:t>
            </a:r>
            <a:r>
              <a:rPr lang="en-US" sz="2000" dirty="0" err="1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Jurafsky</a:t>
            </a:r>
            <a:r>
              <a:rPr lang="en-US" sz="2000" dirty="0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, Alan Black, &amp; Richard </a:t>
            </a:r>
            <a:r>
              <a:rPr lang="en-US" sz="2000" dirty="0" err="1">
                <a:solidFill>
                  <a:schemeClr val="accent1"/>
                </a:solidFill>
                <a:latin typeface="Calibri"/>
                <a:ea typeface="ＭＳ Ｐゴシック" charset="-128"/>
                <a:cs typeface="Calibri"/>
              </a:rPr>
              <a:t>Sproat</a:t>
            </a:r>
            <a:endParaRPr lang="en-US" sz="2000" dirty="0">
              <a:solidFill>
                <a:schemeClr val="accent1"/>
              </a:solidFill>
              <a:latin typeface="Calibri"/>
              <a:ea typeface="ＭＳ Ｐゴシック" charset="-128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9839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15961"/>
          </a:xfrm>
        </p:spPr>
        <p:txBody>
          <a:bodyPr/>
          <a:lstStyle/>
          <a:p>
            <a:r>
              <a:rPr lang="en-US" dirty="0"/>
              <a:t>F0 Generation by rule</a:t>
            </a:r>
          </a:p>
        </p:txBody>
      </p:sp>
      <p:sp>
        <p:nvSpPr>
          <p:cNvPr id="15974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219200"/>
            <a:ext cx="8686800" cy="4572000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>
                <a:solidFill>
                  <a:srgbClr val="0000FF"/>
                </a:solidFill>
              </a:rPr>
              <a:t>Generate a list of target F0 points for each syllable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For example:</a:t>
            </a:r>
          </a:p>
          <a:p>
            <a:pPr marL="274638" lvl="1" indent="0">
              <a:buNone/>
            </a:pPr>
            <a:r>
              <a:rPr lang="en-US" sz="3000" dirty="0"/>
              <a:t>Generate simple H* “hat” accent (fixed speaker-specific F0 values) with 3 pitch points:  [110, 140, 100]</a:t>
            </a:r>
          </a:p>
          <a:p>
            <a:pPr marL="274638" lvl="1" indent="0">
              <a:buNone/>
            </a:pPr>
            <a:r>
              <a:rPr lang="en-US" sz="3000" dirty="0"/>
              <a:t>Modified by </a:t>
            </a:r>
          </a:p>
          <a:p>
            <a:pPr lvl="1"/>
            <a:r>
              <a:rPr lang="en-US" sz="3000" dirty="0"/>
              <a:t>gender, </a:t>
            </a:r>
          </a:p>
          <a:p>
            <a:pPr lvl="1"/>
            <a:r>
              <a:rPr lang="en-US" sz="3000" dirty="0"/>
              <a:t>declination, </a:t>
            </a:r>
          </a:p>
          <a:p>
            <a:pPr lvl="1"/>
            <a:r>
              <a:rPr lang="en-US" sz="3000" dirty="0"/>
              <a:t>end of sentence, </a:t>
            </a:r>
          </a:p>
          <a:p>
            <a:pPr lvl="1"/>
            <a:r>
              <a:rPr lang="en-US" sz="3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127877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7772400" cy="1143000"/>
          </a:xfrm>
        </p:spPr>
        <p:txBody>
          <a:bodyPr/>
          <a:lstStyle/>
          <a:p>
            <a:r>
              <a:rPr lang="en-US" dirty="0"/>
              <a:t>F0 generation by regression</a:t>
            </a:r>
          </a:p>
        </p:txBody>
      </p:sp>
      <p:sp>
        <p:nvSpPr>
          <p:cNvPr id="16179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85800" y="1447800"/>
            <a:ext cx="8001000" cy="4572000"/>
          </a:xfrm>
        </p:spPr>
        <p:txBody>
          <a:bodyPr/>
          <a:lstStyle/>
          <a:p>
            <a:r>
              <a:rPr lang="en-US" sz="2800" dirty="0"/>
              <a:t>Supervised machine learning </a:t>
            </a:r>
          </a:p>
          <a:p>
            <a:r>
              <a:rPr lang="en-US" sz="2800" dirty="0"/>
              <a:t>We predict:  value of F0 at 3 places in each syllable</a:t>
            </a:r>
          </a:p>
          <a:p>
            <a:r>
              <a:rPr lang="en-US" sz="2800" dirty="0"/>
              <a:t>Predictor features:</a:t>
            </a:r>
          </a:p>
          <a:p>
            <a:pPr lvl="1"/>
            <a:r>
              <a:rPr lang="en-US" sz="2800" dirty="0"/>
              <a:t>Accent of current word, next word, previous</a:t>
            </a:r>
          </a:p>
          <a:p>
            <a:pPr lvl="1"/>
            <a:r>
              <a:rPr lang="en-US" sz="2800" dirty="0"/>
              <a:t>Boundaries</a:t>
            </a:r>
          </a:p>
          <a:p>
            <a:pPr lvl="1"/>
            <a:r>
              <a:rPr lang="en-US" sz="2800" dirty="0"/>
              <a:t>Syllable type, phonetic information</a:t>
            </a:r>
          </a:p>
          <a:p>
            <a:pPr lvl="1"/>
            <a:r>
              <a:rPr lang="en-US" sz="2800" dirty="0"/>
              <a:t>Stress information </a:t>
            </a:r>
          </a:p>
          <a:p>
            <a:r>
              <a:rPr lang="en-US" sz="2800" dirty="0"/>
              <a:t>Need training sets with pitch accents labeled</a:t>
            </a:r>
          </a:p>
          <a:p>
            <a:r>
              <a:rPr lang="en-US" sz="2800" dirty="0"/>
              <a:t>F0 is generally defined relative to pitch range</a:t>
            </a:r>
          </a:p>
          <a:p>
            <a:pPr lvl="1"/>
            <a:r>
              <a:rPr lang="en-US" sz="2800" dirty="0"/>
              <a:t>Range between baseline and topline frequency in an utterance</a:t>
            </a:r>
          </a:p>
        </p:txBody>
      </p:sp>
    </p:spTree>
    <p:extLst>
      <p:ext uri="{BB962C8B-B14F-4D97-AF65-F5344CB8AC3E}">
        <p14:creationId xmlns:p14="http://schemas.microsoft.com/office/powerpoint/2010/main" val="2542216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Euclidean distance for F0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Pure Euclidean distance not necessarily a good objective function for F0</a:t>
            </a:r>
          </a:p>
          <a:p>
            <a:r>
              <a:rPr lang="en-US" dirty="0"/>
              <a:t>Perception maps more to “shape types” of the F0 curve than precise pitch values</a:t>
            </a:r>
          </a:p>
          <a:p>
            <a:r>
              <a:rPr lang="en-US" dirty="0"/>
              <a:t>(See whiteboard example)</a:t>
            </a:r>
          </a:p>
        </p:txBody>
      </p:sp>
    </p:spTree>
    <p:extLst>
      <p:ext uri="{BB962C8B-B14F-4D97-AF65-F5344CB8AC3E}">
        <p14:creationId xmlns:p14="http://schemas.microsoft.com/office/powerpoint/2010/main" val="2881775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of festival generator</a:t>
            </a:r>
          </a:p>
        </p:txBody>
      </p:sp>
      <p:pic>
        <p:nvPicPr>
          <p:cNvPr id="4" name="Content Placeholder 3" descr="fest1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8361" b="-178361"/>
          <a:stretch>
            <a:fillRect/>
          </a:stretch>
        </p:blipFill>
        <p:spPr>
          <a:xfrm>
            <a:off x="0" y="1447799"/>
            <a:ext cx="9144000" cy="5378823"/>
          </a:xfrm>
        </p:spPr>
      </p:pic>
    </p:spTree>
    <p:extLst>
      <p:ext uri="{BB962C8B-B14F-4D97-AF65-F5344CB8AC3E}">
        <p14:creationId xmlns:p14="http://schemas.microsoft.com/office/powerpoint/2010/main" val="2593939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of festival</a:t>
            </a:r>
          </a:p>
        </p:txBody>
      </p:sp>
      <p:pic>
        <p:nvPicPr>
          <p:cNvPr id="4" name="Content Placeholder 3" descr="f2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277" b="-37277"/>
          <a:stretch>
            <a:fillRect/>
          </a:stretch>
        </p:blipFill>
        <p:spPr>
          <a:xfrm>
            <a:off x="-1" y="1447800"/>
            <a:ext cx="9197341" cy="5410200"/>
          </a:xfrm>
        </p:spPr>
      </p:pic>
    </p:spTree>
    <p:extLst>
      <p:ext uri="{BB962C8B-B14F-4D97-AF65-F5344CB8AC3E}">
        <p14:creationId xmlns:p14="http://schemas.microsoft.com/office/powerpoint/2010/main" val="805653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II: Waveform Synthesis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Given:</a:t>
            </a:r>
          </a:p>
          <a:p>
            <a:pPr lvl="1"/>
            <a:r>
              <a:rPr lang="en-US" sz="3200" dirty="0"/>
              <a:t>String of phones</a:t>
            </a:r>
          </a:p>
          <a:p>
            <a:pPr lvl="1"/>
            <a:r>
              <a:rPr lang="en-US" sz="3200" dirty="0"/>
              <a:t>Prosody</a:t>
            </a:r>
          </a:p>
          <a:p>
            <a:pPr lvl="2"/>
            <a:r>
              <a:rPr lang="en-US" sz="2800" dirty="0"/>
              <a:t>Desired F0 for entire utterance</a:t>
            </a:r>
          </a:p>
          <a:p>
            <a:pPr lvl="2"/>
            <a:r>
              <a:rPr lang="en-US" sz="2800" dirty="0"/>
              <a:t>Duration for each phone</a:t>
            </a:r>
          </a:p>
          <a:p>
            <a:pPr lvl="2"/>
            <a:r>
              <a:rPr lang="en-US" sz="2800" dirty="0"/>
              <a:t>Stress value for each phone, possibly accent value</a:t>
            </a:r>
          </a:p>
          <a:p>
            <a:r>
              <a:rPr lang="en-US" sz="3200" dirty="0"/>
              <a:t>Generate:</a:t>
            </a:r>
          </a:p>
          <a:p>
            <a:pPr lvl="1"/>
            <a:r>
              <a:rPr lang="en-US" sz="3200" dirty="0"/>
              <a:t>Waveforms</a:t>
            </a:r>
          </a:p>
        </p:txBody>
      </p:sp>
    </p:spTree>
    <p:extLst>
      <p:ext uri="{BB962C8B-B14F-4D97-AF65-F5344CB8AC3E}">
        <p14:creationId xmlns:p14="http://schemas.microsoft.com/office/powerpoint/2010/main" val="3157648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868361"/>
          </a:xfrm>
        </p:spPr>
        <p:txBody>
          <a:bodyPr/>
          <a:lstStyle/>
          <a:p>
            <a:r>
              <a:rPr lang="en-US" dirty="0"/>
              <a:t>The two stages of TTS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295400"/>
            <a:ext cx="7772400" cy="4572000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>
                <a:solidFill>
                  <a:srgbClr val="008000"/>
                </a:solidFill>
              </a:rPr>
              <a:t>PG&amp;E will file schedules on April 20.</a:t>
            </a:r>
          </a:p>
          <a:p>
            <a:pPr marL="0" indent="0">
              <a:buNone/>
            </a:pPr>
            <a:endParaRPr lang="en-US" sz="1400" dirty="0">
              <a:solidFill>
                <a:srgbClr val="008000"/>
              </a:solidFill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0000FF"/>
                </a:solidFill>
              </a:rPr>
              <a:t>1. Text Analysis</a:t>
            </a:r>
            <a:r>
              <a:rPr lang="en-US" sz="3200" dirty="0"/>
              <a:t>: Text into intermediate representation:</a:t>
            </a:r>
          </a:p>
          <a:p>
            <a:endParaRPr lang="en-US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200" b="1" dirty="0">
                <a:solidFill>
                  <a:srgbClr val="0000FF"/>
                </a:solidFill>
              </a:rPr>
              <a:t>2. Waveform Synthesis</a:t>
            </a:r>
            <a:r>
              <a:rPr lang="en-US" sz="3200" dirty="0"/>
              <a:t>: From the intermediate representation into waveform</a:t>
            </a:r>
          </a:p>
        </p:txBody>
      </p:sp>
      <p:pic>
        <p:nvPicPr>
          <p:cNvPr id="51204" name="Picture 5" descr="pgewavefi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105400"/>
            <a:ext cx="8688388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05" name="Picture 6" descr="fig 8.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3487036"/>
            <a:ext cx="9677400" cy="703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660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1" name="Content Placeholder 6" descr="fig 8.2.jpg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90" r="-5190"/>
          <a:stretch>
            <a:fillRect/>
          </a:stretch>
        </p:blipFill>
        <p:spPr>
          <a:xfrm>
            <a:off x="-1463040" y="0"/>
            <a:ext cx="12435840" cy="7315200"/>
          </a:xfr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628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Outline: Waveform Synthesis in TTS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err="1"/>
              <a:t>Diphone</a:t>
            </a:r>
            <a:r>
              <a:rPr lang="en-US" sz="3200" dirty="0"/>
              <a:t> Synthesis</a:t>
            </a:r>
          </a:p>
          <a:p>
            <a:r>
              <a:rPr lang="en-US" sz="3200" dirty="0"/>
              <a:t>Unit Selection Synthesis</a:t>
            </a:r>
          </a:p>
          <a:p>
            <a:pPr lvl="1"/>
            <a:r>
              <a:rPr lang="en-US" sz="3200" dirty="0"/>
              <a:t>Target cost</a:t>
            </a:r>
          </a:p>
          <a:p>
            <a:pPr lvl="1"/>
            <a:r>
              <a:rPr lang="en-US" sz="3200" dirty="0"/>
              <a:t>Unit cost</a:t>
            </a:r>
          </a:p>
          <a:p>
            <a:r>
              <a:rPr lang="en-US" sz="3200" dirty="0"/>
              <a:t>Joining</a:t>
            </a:r>
          </a:p>
          <a:p>
            <a:pPr lvl="1"/>
            <a:r>
              <a:rPr lang="en-US" sz="3200" dirty="0"/>
              <a:t>Dumb</a:t>
            </a:r>
          </a:p>
          <a:p>
            <a:pPr lvl="1"/>
            <a:r>
              <a:rPr lang="en-US" sz="3200" dirty="0"/>
              <a:t>PSOLA</a:t>
            </a:r>
          </a:p>
          <a:p>
            <a:r>
              <a:rPr lang="en-US" sz="3400" dirty="0"/>
              <a:t>HMM Synthesis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026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Representation: </a:t>
            </a:r>
            <a:br>
              <a:rPr lang="en-US" dirty="0"/>
            </a:br>
            <a:r>
              <a:rPr lang="en-US" dirty="0"/>
              <a:t>Input to Waveform 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80" name="Picture 4" descr="fest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52600"/>
            <a:ext cx="9031288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5" descr="fest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3938" y="3429000"/>
            <a:ext cx="9261734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7501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304800"/>
            <a:ext cx="7772400" cy="1143000"/>
          </a:xfrm>
        </p:spPr>
        <p:txBody>
          <a:bodyPr/>
          <a:lstStyle/>
          <a:p>
            <a:r>
              <a:rPr lang="en-US" dirty="0"/>
              <a:t>Predicting Intonation in TTS</a:t>
            </a:r>
          </a:p>
        </p:txBody>
      </p:sp>
      <p:sp>
        <p:nvSpPr>
          <p:cNvPr id="10445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>
                <a:solidFill>
                  <a:srgbClr val="BFBFBF"/>
                </a:solidFill>
              </a:rPr>
              <a:t>Prominence/Accent</a:t>
            </a:r>
            <a:r>
              <a:rPr lang="en-US" sz="3200" dirty="0">
                <a:solidFill>
                  <a:srgbClr val="BFBFBF"/>
                </a:solidFill>
              </a:rPr>
              <a:t>: Decide which words are accented, which syllable has accent, what sort of accent</a:t>
            </a:r>
          </a:p>
          <a:p>
            <a:pPr marL="0" indent="0">
              <a:buNone/>
            </a:pPr>
            <a:r>
              <a:rPr lang="en-US" sz="3200" b="1" dirty="0">
                <a:solidFill>
                  <a:srgbClr val="BFBFBF"/>
                </a:solidFill>
              </a:rPr>
              <a:t>Boundaries</a:t>
            </a:r>
            <a:r>
              <a:rPr lang="en-US" sz="3200" dirty="0">
                <a:solidFill>
                  <a:srgbClr val="BFBFBF"/>
                </a:solidFill>
              </a:rPr>
              <a:t>: Decide where </a:t>
            </a:r>
            <a:r>
              <a:rPr lang="en-US" sz="3200" dirty="0" err="1">
                <a:solidFill>
                  <a:srgbClr val="BFBFBF"/>
                </a:solidFill>
              </a:rPr>
              <a:t>intonational</a:t>
            </a:r>
            <a:r>
              <a:rPr lang="en-US" sz="3200" dirty="0">
                <a:solidFill>
                  <a:srgbClr val="BFBFBF"/>
                </a:solidFill>
              </a:rPr>
              <a:t> boundaries are</a:t>
            </a:r>
          </a:p>
          <a:p>
            <a:pPr marL="0" indent="0">
              <a:buNone/>
            </a:pPr>
            <a:r>
              <a:rPr lang="en-US" sz="3200" b="1" dirty="0">
                <a:solidFill>
                  <a:srgbClr val="BFBFBF"/>
                </a:solidFill>
              </a:rPr>
              <a:t>Duration</a:t>
            </a:r>
            <a:r>
              <a:rPr lang="en-US" sz="3200" dirty="0">
                <a:solidFill>
                  <a:srgbClr val="BFBFBF"/>
                </a:solidFill>
              </a:rPr>
              <a:t>: Specify length of each segment</a:t>
            </a:r>
          </a:p>
          <a:p>
            <a:pPr marL="0" indent="0">
              <a:buNone/>
            </a:pPr>
            <a:r>
              <a:rPr lang="en-US" sz="3200" b="1" dirty="0">
                <a:solidFill>
                  <a:srgbClr val="0000FF"/>
                </a:solidFill>
              </a:rPr>
              <a:t>F0</a:t>
            </a:r>
            <a:r>
              <a:rPr lang="en-US" sz="3200" dirty="0"/>
              <a:t>: Generate F0 contour from these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8329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Diphone TTS architecture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447800"/>
            <a:ext cx="8229600" cy="4572000"/>
          </a:xfrm>
        </p:spPr>
        <p:txBody>
          <a:bodyPr/>
          <a:lstStyle/>
          <a:p>
            <a:r>
              <a:rPr lang="en-US" sz="2800" dirty="0"/>
              <a:t>Training:</a:t>
            </a:r>
          </a:p>
          <a:p>
            <a:pPr lvl="1"/>
            <a:r>
              <a:rPr lang="en-US" sz="2800" dirty="0"/>
              <a:t>Choose units (kinds of </a:t>
            </a:r>
            <a:r>
              <a:rPr lang="en-US" sz="2800" dirty="0" err="1"/>
              <a:t>diphones</a:t>
            </a:r>
            <a:r>
              <a:rPr lang="en-US" sz="2800" dirty="0"/>
              <a:t>)</a:t>
            </a:r>
          </a:p>
          <a:p>
            <a:pPr lvl="1"/>
            <a:r>
              <a:rPr lang="en-US" sz="2800" dirty="0"/>
              <a:t>Record 1 speaker saying 1 example of each </a:t>
            </a:r>
            <a:r>
              <a:rPr lang="en-US" sz="2800" dirty="0" err="1"/>
              <a:t>diphone</a:t>
            </a:r>
            <a:endParaRPr lang="en-US" sz="2800" dirty="0"/>
          </a:p>
          <a:p>
            <a:pPr lvl="1"/>
            <a:r>
              <a:rPr lang="en-US" sz="2800" dirty="0"/>
              <a:t>Mark the boundaries of each </a:t>
            </a:r>
            <a:r>
              <a:rPr lang="en-US" sz="2800" dirty="0" err="1"/>
              <a:t>diphones</a:t>
            </a:r>
            <a:r>
              <a:rPr lang="en-US" sz="2800" dirty="0"/>
              <a:t>, </a:t>
            </a:r>
          </a:p>
          <a:p>
            <a:pPr lvl="2"/>
            <a:r>
              <a:rPr lang="en-US" sz="2400" dirty="0"/>
              <a:t>cut each </a:t>
            </a:r>
            <a:r>
              <a:rPr lang="en-US" sz="2400" dirty="0" err="1"/>
              <a:t>diphone</a:t>
            </a:r>
            <a:r>
              <a:rPr lang="en-US" sz="2400" dirty="0"/>
              <a:t> out and create a </a:t>
            </a:r>
            <a:r>
              <a:rPr lang="en-US" sz="2400" dirty="0" err="1"/>
              <a:t>diphone</a:t>
            </a:r>
            <a:r>
              <a:rPr lang="en-US" sz="2400" dirty="0"/>
              <a:t> database</a:t>
            </a:r>
          </a:p>
          <a:p>
            <a:r>
              <a:rPr lang="en-US" sz="2800" dirty="0"/>
              <a:t>Synthesizing an utterance, </a:t>
            </a:r>
          </a:p>
          <a:p>
            <a:pPr lvl="1"/>
            <a:r>
              <a:rPr lang="en-US" sz="2800" dirty="0"/>
              <a:t>grab relevant sequence of  </a:t>
            </a:r>
            <a:r>
              <a:rPr lang="en-US" sz="2800" dirty="0" err="1"/>
              <a:t>diphones</a:t>
            </a:r>
            <a:r>
              <a:rPr lang="en-US" sz="2800" dirty="0"/>
              <a:t> from database</a:t>
            </a:r>
          </a:p>
          <a:p>
            <a:pPr lvl="1"/>
            <a:r>
              <a:rPr lang="en-US" sz="2800" dirty="0"/>
              <a:t>Concatenate the </a:t>
            </a:r>
            <a:r>
              <a:rPr lang="en-US" sz="2800" dirty="0" err="1"/>
              <a:t>diphones</a:t>
            </a:r>
            <a:r>
              <a:rPr lang="en-US" sz="2800" dirty="0"/>
              <a:t>, doing slight signal processing at boundaries</a:t>
            </a:r>
          </a:p>
          <a:p>
            <a:pPr lvl="1"/>
            <a:r>
              <a:rPr lang="en-US" sz="2800" b="1" dirty="0"/>
              <a:t>use signal processing to change the prosody (F0, energy, duration) of </a:t>
            </a:r>
            <a:r>
              <a:rPr lang="en-US" sz="2800" b="1" dirty="0" err="1"/>
              <a:t>diphone</a:t>
            </a:r>
            <a:r>
              <a:rPr lang="en-US" sz="2800" b="1" dirty="0"/>
              <a:t> sequence</a:t>
            </a:r>
          </a:p>
        </p:txBody>
      </p:sp>
    </p:spTree>
    <p:extLst>
      <p:ext uri="{BB962C8B-B14F-4D97-AF65-F5344CB8AC3E}">
        <p14:creationId xmlns:p14="http://schemas.microsoft.com/office/powerpoint/2010/main" val="121794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Diphones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Mid-phone is more stable than edge:</a:t>
            </a:r>
          </a:p>
          <a:p>
            <a:endParaRPr lang="en-US"/>
          </a:p>
        </p:txBody>
      </p:sp>
      <p:pic>
        <p:nvPicPr>
          <p:cNvPr id="28676" name="Picture 5" descr="wedb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81200"/>
            <a:ext cx="8153400" cy="431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95120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Diphones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447800"/>
            <a:ext cx="7772400" cy="5181600"/>
          </a:xfrm>
        </p:spPr>
        <p:txBody>
          <a:bodyPr/>
          <a:lstStyle/>
          <a:p>
            <a:r>
              <a:rPr lang="en-US" dirty="0"/>
              <a:t>mid-phone is more stable than edge</a:t>
            </a:r>
          </a:p>
          <a:p>
            <a:r>
              <a:rPr lang="en-US" dirty="0"/>
              <a:t>Need ~|phones|</a:t>
            </a:r>
            <a:r>
              <a:rPr lang="en-US" baseline="30000" dirty="0"/>
              <a:t>2</a:t>
            </a:r>
            <a:r>
              <a:rPr lang="en-US" dirty="0"/>
              <a:t> number of units</a:t>
            </a:r>
          </a:p>
          <a:p>
            <a:pPr lvl="1"/>
            <a:r>
              <a:rPr lang="en-US" dirty="0"/>
              <a:t>Some combinations don’t exist (hopefully)</a:t>
            </a:r>
          </a:p>
          <a:p>
            <a:pPr lvl="1"/>
            <a:r>
              <a:rPr lang="en-US" dirty="0"/>
              <a:t>ATT (Olive et al. 1998) system had 43 phones</a:t>
            </a:r>
          </a:p>
          <a:p>
            <a:pPr lvl="2"/>
            <a:r>
              <a:rPr lang="en-US" dirty="0"/>
              <a:t>1849 possible </a:t>
            </a:r>
            <a:r>
              <a:rPr lang="en-US" dirty="0" err="1"/>
              <a:t>diphones</a:t>
            </a:r>
            <a:endParaRPr lang="en-US" dirty="0"/>
          </a:p>
          <a:p>
            <a:pPr lvl="2"/>
            <a:r>
              <a:rPr lang="en-US" dirty="0" err="1"/>
              <a:t>Phonotactics</a:t>
            </a:r>
            <a:r>
              <a:rPr lang="en-US" dirty="0"/>
              <a:t> ([h] only occurs before vowels), don’t need to keep </a:t>
            </a:r>
            <a:r>
              <a:rPr lang="en-US" dirty="0" err="1"/>
              <a:t>diphones</a:t>
            </a:r>
            <a:r>
              <a:rPr lang="en-US" dirty="0"/>
              <a:t> across silence </a:t>
            </a:r>
          </a:p>
          <a:p>
            <a:pPr lvl="2"/>
            <a:r>
              <a:rPr lang="en-US" dirty="0"/>
              <a:t>Only 1172 actual </a:t>
            </a:r>
            <a:r>
              <a:rPr lang="en-US" dirty="0" err="1"/>
              <a:t>diphones</a:t>
            </a:r>
            <a:endParaRPr lang="en-US" dirty="0"/>
          </a:p>
          <a:p>
            <a:pPr lvl="1"/>
            <a:r>
              <a:rPr lang="en-US" dirty="0"/>
              <a:t>May include stress, consonant clusters</a:t>
            </a:r>
          </a:p>
          <a:p>
            <a:pPr lvl="2"/>
            <a:r>
              <a:rPr lang="en-US" dirty="0"/>
              <a:t>So could have more</a:t>
            </a:r>
          </a:p>
          <a:p>
            <a:pPr lvl="1"/>
            <a:r>
              <a:rPr lang="en-US" dirty="0"/>
              <a:t>Lots of phonetic knowledge in design</a:t>
            </a:r>
          </a:p>
          <a:p>
            <a:r>
              <a:rPr lang="en-US" dirty="0"/>
              <a:t>Database relatively small (by today’s standards)</a:t>
            </a:r>
          </a:p>
          <a:p>
            <a:pPr lvl="1"/>
            <a:r>
              <a:rPr lang="en-US" dirty="0"/>
              <a:t>Around 8 megabytes for English (16 KHz 16 bit)</a:t>
            </a:r>
          </a:p>
        </p:txBody>
      </p:sp>
      <p:sp>
        <p:nvSpPr>
          <p:cNvPr id="30724" name="Rectangle 4"/>
          <p:cNvSpPr>
            <a:spLocks noChangeArrowheads="1"/>
          </p:cNvSpPr>
          <p:nvPr/>
        </p:nvSpPr>
        <p:spPr bwMode="auto">
          <a:xfrm>
            <a:off x="3200400" y="6521450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28612318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Voice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Human speaker</a:t>
            </a:r>
          </a:p>
          <a:p>
            <a:pPr lvl="1"/>
            <a:r>
              <a:rPr lang="en-US" sz="2800" dirty="0"/>
              <a:t>Called a voice talent</a:t>
            </a:r>
          </a:p>
          <a:p>
            <a:r>
              <a:rPr lang="en-US" sz="2800" dirty="0" err="1"/>
              <a:t>Diphone</a:t>
            </a:r>
            <a:r>
              <a:rPr lang="en-US" sz="2800" dirty="0"/>
              <a:t> database</a:t>
            </a:r>
          </a:p>
          <a:p>
            <a:pPr lvl="1"/>
            <a:r>
              <a:rPr lang="en-US" sz="2800" dirty="0"/>
              <a:t>Called a voice</a:t>
            </a:r>
          </a:p>
        </p:txBody>
      </p:sp>
    </p:spTree>
    <p:extLst>
      <p:ext uri="{BB962C8B-B14F-4D97-AF65-F5344CB8AC3E}">
        <p14:creationId xmlns:p14="http://schemas.microsoft.com/office/powerpoint/2010/main" val="2448272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Designing a diphone inventory:</a:t>
            </a:r>
            <a:br>
              <a:rPr lang="en-US"/>
            </a:br>
            <a:r>
              <a:rPr lang="en-US"/>
              <a:t>Nonsense words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Build set of carrier words:</a:t>
            </a:r>
          </a:p>
          <a:p>
            <a:pPr lvl="1"/>
            <a:r>
              <a:rPr lang="en-US"/>
              <a:t>pau t aa b aa b aa pau</a:t>
            </a:r>
          </a:p>
          <a:p>
            <a:pPr lvl="1"/>
            <a:r>
              <a:rPr lang="en-US"/>
              <a:t>pau t aa m aa m aa pau</a:t>
            </a:r>
          </a:p>
          <a:p>
            <a:pPr lvl="1"/>
            <a:r>
              <a:rPr lang="en-US"/>
              <a:t>pau t aa m iy m aa pau</a:t>
            </a:r>
          </a:p>
          <a:p>
            <a:pPr lvl="1"/>
            <a:r>
              <a:rPr lang="en-US"/>
              <a:t>pau t aa m iy m aa pau</a:t>
            </a:r>
          </a:p>
          <a:p>
            <a:pPr lvl="1"/>
            <a:r>
              <a:rPr lang="en-US"/>
              <a:t>pau t aa m ih m aa pau</a:t>
            </a:r>
          </a:p>
          <a:p>
            <a:r>
              <a:rPr lang="en-US"/>
              <a:t>Advantages:</a:t>
            </a:r>
          </a:p>
          <a:p>
            <a:pPr lvl="1"/>
            <a:r>
              <a:rPr lang="en-US"/>
              <a:t>Easy to get all diphones</a:t>
            </a:r>
          </a:p>
          <a:p>
            <a:pPr lvl="1"/>
            <a:r>
              <a:rPr lang="en-US"/>
              <a:t>Likely to be pronounced consistently</a:t>
            </a:r>
          </a:p>
          <a:p>
            <a:pPr lvl="2"/>
            <a:r>
              <a:rPr lang="en-US"/>
              <a:t>No lexical interference</a:t>
            </a:r>
          </a:p>
          <a:p>
            <a:r>
              <a:rPr lang="en-US"/>
              <a:t>Disadvantages:</a:t>
            </a:r>
          </a:p>
          <a:p>
            <a:pPr lvl="1"/>
            <a:r>
              <a:rPr lang="en-US"/>
              <a:t>(possibly) bigger database</a:t>
            </a:r>
          </a:p>
          <a:p>
            <a:pPr lvl="1"/>
            <a:r>
              <a:rPr lang="en-US"/>
              <a:t>Speaker becomes bored</a:t>
            </a:r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678993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Designing a diphone inventory:</a:t>
            </a:r>
            <a:br>
              <a:rPr lang="en-US"/>
            </a:br>
            <a:r>
              <a:rPr lang="en-US"/>
              <a:t>Natural words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Greedily select sentences/words:</a:t>
            </a:r>
          </a:p>
          <a:p>
            <a:pPr lvl="1"/>
            <a:r>
              <a:rPr lang="en-US" sz="2800" dirty="0"/>
              <a:t>Quebecois arguments</a:t>
            </a:r>
          </a:p>
          <a:p>
            <a:pPr lvl="1"/>
            <a:r>
              <a:rPr lang="en-US" sz="2800" dirty="0"/>
              <a:t>Brouhaha abstractions</a:t>
            </a:r>
          </a:p>
          <a:p>
            <a:pPr lvl="1"/>
            <a:r>
              <a:rPr lang="en-US" sz="2800" dirty="0"/>
              <a:t>Arkansas arranging</a:t>
            </a:r>
          </a:p>
          <a:p>
            <a:r>
              <a:rPr lang="en-US" sz="2800" dirty="0"/>
              <a:t>Advantages:</a:t>
            </a:r>
          </a:p>
          <a:p>
            <a:pPr lvl="1"/>
            <a:r>
              <a:rPr lang="en-US" sz="2800" dirty="0"/>
              <a:t>Will be pronounced naturally</a:t>
            </a:r>
          </a:p>
          <a:p>
            <a:pPr lvl="1"/>
            <a:r>
              <a:rPr lang="en-US" sz="2800" dirty="0"/>
              <a:t>Easier for speaker to pronounce</a:t>
            </a:r>
          </a:p>
          <a:p>
            <a:pPr lvl="1"/>
            <a:r>
              <a:rPr lang="en-US" sz="2800" dirty="0"/>
              <a:t>Smaller database? (505 pairs vs. 1345 words)</a:t>
            </a:r>
          </a:p>
          <a:p>
            <a:r>
              <a:rPr lang="en-US" sz="2800" dirty="0"/>
              <a:t>Disadvantages:</a:t>
            </a:r>
          </a:p>
          <a:p>
            <a:pPr lvl="1"/>
            <a:r>
              <a:rPr lang="en-US" sz="2800" dirty="0"/>
              <a:t>May not be pronounced correctly</a:t>
            </a:r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3281727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Making recordings consistent: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err="1"/>
              <a:t>Diphone</a:t>
            </a:r>
            <a:r>
              <a:rPr lang="en-US" sz="3200" dirty="0"/>
              <a:t> should come from mid-word</a:t>
            </a:r>
          </a:p>
          <a:p>
            <a:pPr lvl="1"/>
            <a:r>
              <a:rPr lang="en-US" sz="3200" dirty="0"/>
              <a:t>Help ensure full articulation</a:t>
            </a:r>
          </a:p>
          <a:p>
            <a:r>
              <a:rPr lang="en-US" sz="3200" dirty="0"/>
              <a:t>Performed consistently</a:t>
            </a:r>
          </a:p>
          <a:p>
            <a:pPr lvl="1"/>
            <a:r>
              <a:rPr lang="en-US" sz="3200" dirty="0"/>
              <a:t>Constant pitch (monotone), power, duration</a:t>
            </a:r>
          </a:p>
          <a:p>
            <a:r>
              <a:rPr lang="en-US" sz="3200" dirty="0"/>
              <a:t>Use (synthesized) prompts:</a:t>
            </a:r>
          </a:p>
          <a:p>
            <a:pPr lvl="1"/>
            <a:r>
              <a:rPr lang="en-US" sz="3200" dirty="0"/>
              <a:t>Helps avoid pronunciation problems</a:t>
            </a:r>
          </a:p>
          <a:p>
            <a:pPr lvl="1"/>
            <a:r>
              <a:rPr lang="en-US" sz="3200" dirty="0"/>
              <a:t>Keeps speaker consistent</a:t>
            </a:r>
          </a:p>
          <a:p>
            <a:pPr lvl="1"/>
            <a:r>
              <a:rPr lang="en-US" sz="3200" dirty="0"/>
              <a:t>Used for alignment in labeling</a:t>
            </a:r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1765535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diphone schemata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Find list of phones in language:</a:t>
            </a:r>
          </a:p>
          <a:p>
            <a:pPr lvl="1"/>
            <a:r>
              <a:rPr lang="en-US"/>
              <a:t>Plus interesting allophones</a:t>
            </a:r>
          </a:p>
          <a:p>
            <a:pPr lvl="1"/>
            <a:r>
              <a:rPr lang="en-US"/>
              <a:t>Stress, tons, clusters, onset/coda, etc</a:t>
            </a:r>
          </a:p>
          <a:p>
            <a:pPr lvl="1"/>
            <a:r>
              <a:rPr lang="en-US"/>
              <a:t>Foreign (rare) phones.</a:t>
            </a:r>
          </a:p>
          <a:p>
            <a:r>
              <a:rPr lang="en-US"/>
              <a:t>Build carriers for:</a:t>
            </a:r>
          </a:p>
          <a:p>
            <a:pPr lvl="1"/>
            <a:r>
              <a:rPr lang="en-US"/>
              <a:t>Consonant-vowel, vowel-consonant</a:t>
            </a:r>
          </a:p>
          <a:p>
            <a:pPr lvl="1"/>
            <a:r>
              <a:rPr lang="en-US"/>
              <a:t>Vowel-vowel, consonant-consonant</a:t>
            </a:r>
          </a:p>
          <a:p>
            <a:pPr lvl="1"/>
            <a:r>
              <a:rPr lang="en-US"/>
              <a:t>Silence-phone, phone-silence</a:t>
            </a:r>
          </a:p>
          <a:p>
            <a:pPr lvl="1"/>
            <a:r>
              <a:rPr lang="en-US"/>
              <a:t>Other special cases</a:t>
            </a:r>
          </a:p>
          <a:p>
            <a:r>
              <a:rPr lang="en-US"/>
              <a:t>Check the output:</a:t>
            </a:r>
          </a:p>
          <a:p>
            <a:pPr lvl="1"/>
            <a:r>
              <a:rPr lang="en-US"/>
              <a:t>List all diphones and justify missing ones</a:t>
            </a:r>
          </a:p>
          <a:p>
            <a:pPr lvl="1"/>
            <a:r>
              <a:rPr lang="en-US"/>
              <a:t>Every diphone list has mistakes</a:t>
            </a: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14864493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Recording conditions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Ideal:</a:t>
            </a:r>
          </a:p>
          <a:p>
            <a:pPr lvl="1"/>
            <a:r>
              <a:rPr lang="en-US"/>
              <a:t>Anechoic chamber</a:t>
            </a:r>
          </a:p>
          <a:p>
            <a:pPr lvl="1"/>
            <a:r>
              <a:rPr lang="en-US"/>
              <a:t>Studio quality recording</a:t>
            </a:r>
          </a:p>
          <a:p>
            <a:pPr lvl="1"/>
            <a:r>
              <a:rPr lang="en-US"/>
              <a:t>EGG signal</a:t>
            </a:r>
          </a:p>
          <a:p>
            <a:r>
              <a:rPr lang="en-US"/>
              <a:t>More likely:</a:t>
            </a:r>
          </a:p>
          <a:p>
            <a:pPr lvl="1"/>
            <a:r>
              <a:rPr lang="en-US"/>
              <a:t>Quiet room</a:t>
            </a:r>
          </a:p>
          <a:p>
            <a:pPr lvl="1"/>
            <a:r>
              <a:rPr lang="en-US"/>
              <a:t>Cheap microphone/sound blaster</a:t>
            </a:r>
          </a:p>
          <a:p>
            <a:pPr lvl="1"/>
            <a:r>
              <a:rPr lang="en-US"/>
              <a:t>No EGG</a:t>
            </a:r>
          </a:p>
          <a:p>
            <a:pPr lvl="1"/>
            <a:r>
              <a:rPr lang="en-US"/>
              <a:t>Headmounted microphone</a:t>
            </a:r>
          </a:p>
          <a:p>
            <a:r>
              <a:rPr lang="en-US"/>
              <a:t>What we can do:</a:t>
            </a:r>
          </a:p>
          <a:p>
            <a:pPr lvl="1"/>
            <a:r>
              <a:rPr lang="en-US"/>
              <a:t>Repeatable conditions</a:t>
            </a:r>
          </a:p>
          <a:p>
            <a:pPr lvl="1"/>
            <a:r>
              <a:rPr lang="en-US"/>
              <a:t>Careful setting on audio levels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3951595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639761"/>
          </a:xfrm>
        </p:spPr>
        <p:txBody>
          <a:bodyPr/>
          <a:lstStyle/>
          <a:p>
            <a:r>
              <a:rPr lang="en-US" dirty="0"/>
              <a:t>Labeling </a:t>
            </a:r>
            <a:r>
              <a:rPr lang="en-US" dirty="0" err="1"/>
              <a:t>Diphones</a:t>
            </a:r>
            <a:endParaRPr lang="en-US" dirty="0"/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066800"/>
            <a:ext cx="8153400" cy="4572000"/>
          </a:xfrm>
        </p:spPr>
        <p:txBody>
          <a:bodyPr/>
          <a:lstStyle/>
          <a:p>
            <a:r>
              <a:rPr lang="en-US" dirty="0"/>
              <a:t>Run a speech recognizer in forced alignment mode</a:t>
            </a:r>
          </a:p>
          <a:p>
            <a:pPr lvl="1"/>
            <a:r>
              <a:rPr lang="en-US" dirty="0"/>
              <a:t>Forced alignment:</a:t>
            </a:r>
          </a:p>
          <a:p>
            <a:pPr lvl="2"/>
            <a:r>
              <a:rPr lang="en-US" dirty="0"/>
              <a:t>Given: A trained ASR system, a </a:t>
            </a:r>
            <a:r>
              <a:rPr lang="en-US" dirty="0" err="1"/>
              <a:t>wavfile</a:t>
            </a:r>
            <a:r>
              <a:rPr lang="en-US" dirty="0"/>
              <a:t>, a transcriptions</a:t>
            </a:r>
          </a:p>
          <a:p>
            <a:pPr lvl="2"/>
            <a:r>
              <a:rPr lang="en-US" dirty="0"/>
              <a:t>Returns: an alignment of the phones to the </a:t>
            </a:r>
            <a:r>
              <a:rPr lang="en-US" dirty="0" err="1"/>
              <a:t>wavfile</a:t>
            </a:r>
            <a:endParaRPr lang="en-US" dirty="0"/>
          </a:p>
          <a:p>
            <a:r>
              <a:rPr lang="en-US" dirty="0"/>
              <a:t>Much easier than phonetic labeling:</a:t>
            </a:r>
          </a:p>
          <a:p>
            <a:pPr lvl="1"/>
            <a:r>
              <a:rPr lang="en-US" dirty="0"/>
              <a:t>Words and phone sequence are defined</a:t>
            </a:r>
          </a:p>
          <a:p>
            <a:pPr lvl="1"/>
            <a:r>
              <a:rPr lang="en-US" dirty="0"/>
              <a:t>They are clearly articulated</a:t>
            </a:r>
          </a:p>
          <a:p>
            <a:pPr lvl="1"/>
            <a:r>
              <a:rPr lang="en-US" dirty="0"/>
              <a:t>But sometimes speaker still pronounces wrong, so need to check. </a:t>
            </a:r>
          </a:p>
          <a:p>
            <a:r>
              <a:rPr lang="en-US" dirty="0"/>
              <a:t>Phone boundaries less important</a:t>
            </a:r>
          </a:p>
          <a:p>
            <a:pPr lvl="1"/>
            <a:r>
              <a:rPr lang="en-US" dirty="0"/>
              <a:t>+- 10 </a:t>
            </a:r>
            <a:r>
              <a:rPr lang="en-US" dirty="0" err="1"/>
              <a:t>ms</a:t>
            </a:r>
            <a:r>
              <a:rPr lang="en-US" dirty="0"/>
              <a:t> is okay</a:t>
            </a:r>
          </a:p>
          <a:p>
            <a:r>
              <a:rPr lang="en-US" dirty="0" err="1"/>
              <a:t>Midphone</a:t>
            </a:r>
            <a:r>
              <a:rPr lang="en-US" dirty="0"/>
              <a:t> boundaries important</a:t>
            </a:r>
          </a:p>
          <a:p>
            <a:pPr lvl="1"/>
            <a:r>
              <a:rPr lang="en-US" dirty="0"/>
              <a:t>Where is the stable part</a:t>
            </a:r>
          </a:p>
          <a:p>
            <a:pPr lvl="1"/>
            <a:r>
              <a:rPr lang="en-US" dirty="0"/>
              <a:t>Can it be automatically found?</a:t>
            </a:r>
          </a:p>
        </p:txBody>
      </p:sp>
      <p:sp>
        <p:nvSpPr>
          <p:cNvPr id="44036" name="Rectangle 4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3133197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0"/>
            <a:ext cx="7772400" cy="1143000"/>
          </a:xfrm>
        </p:spPr>
        <p:txBody>
          <a:bodyPr/>
          <a:lstStyle/>
          <a:p>
            <a:r>
              <a:rPr lang="en-US" dirty="0" err="1"/>
              <a:t>ToBI</a:t>
            </a:r>
            <a:r>
              <a:rPr lang="en-US" dirty="0"/>
              <a:t>: Tones and Break Indices</a:t>
            </a:r>
          </a:p>
        </p:txBody>
      </p:sp>
      <p:sp>
        <p:nvSpPr>
          <p:cNvPr id="16793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295400"/>
            <a:ext cx="7772400" cy="4572000"/>
          </a:xfrm>
        </p:spPr>
        <p:txBody>
          <a:bodyPr/>
          <a:lstStyle/>
          <a:p>
            <a:r>
              <a:rPr lang="en-US" dirty="0"/>
              <a:t>Pitch accent tones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H* “peak accent</a:t>
            </a:r>
            <a:r>
              <a:rPr lang="en-US" altLang="ja-JP" dirty="0"/>
              <a:t>”</a:t>
            </a:r>
            <a:endParaRPr lang="en-US" dirty="0"/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L* “low accent”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L+H* “rising peak accent” (contrastive)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L*+H ‘scooped accent’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H+!H* </a:t>
            </a:r>
            <a:r>
              <a:rPr lang="en-US" dirty="0" err="1"/>
              <a:t>downstepped</a:t>
            </a:r>
            <a:r>
              <a:rPr lang="en-US" dirty="0"/>
              <a:t> high</a:t>
            </a:r>
          </a:p>
          <a:p>
            <a:r>
              <a:rPr lang="en-US" dirty="0"/>
              <a:t>Boundary tones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L-L% (final low; Am English Declarative contour)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L-H% (continuation rise)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H-H% (yes-no question)</a:t>
            </a:r>
          </a:p>
          <a:p>
            <a:r>
              <a:rPr lang="en-US" dirty="0"/>
              <a:t>Break indices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0: </a:t>
            </a:r>
            <a:r>
              <a:rPr lang="en-US" dirty="0" err="1"/>
              <a:t>clitics</a:t>
            </a:r>
            <a:r>
              <a:rPr lang="en-US" dirty="0"/>
              <a:t>, 1, word boundaries, 2 short pause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3 intermediate intonation phrase</a:t>
            </a:r>
          </a:p>
          <a:p>
            <a:pPr marL="319088" lvl="1" indent="0">
              <a:lnSpc>
                <a:spcPct val="90000"/>
              </a:lnSpc>
              <a:buNone/>
            </a:pPr>
            <a:r>
              <a:rPr lang="en-US" dirty="0"/>
              <a:t>4 full intonation phrase/final boundary</a:t>
            </a:r>
          </a:p>
        </p:txBody>
      </p:sp>
    </p:spTree>
    <p:extLst>
      <p:ext uri="{BB962C8B-B14F-4D97-AF65-F5344CB8AC3E}">
        <p14:creationId xmlns:p14="http://schemas.microsoft.com/office/powerpoint/2010/main" val="25920560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Diphone auto-alignment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Given </a:t>
            </a:r>
          </a:p>
          <a:p>
            <a:pPr lvl="1"/>
            <a:r>
              <a:rPr lang="en-US"/>
              <a:t>synthesized prompts</a:t>
            </a:r>
          </a:p>
          <a:p>
            <a:pPr lvl="1"/>
            <a:r>
              <a:rPr lang="en-US"/>
              <a:t>Human speech of same prompts</a:t>
            </a:r>
          </a:p>
          <a:p>
            <a:r>
              <a:rPr lang="en-US"/>
              <a:t>Do a dynamic time warping alignment of the two</a:t>
            </a:r>
          </a:p>
          <a:p>
            <a:pPr lvl="1"/>
            <a:r>
              <a:rPr lang="en-US"/>
              <a:t>Using Euclidean distance</a:t>
            </a:r>
          </a:p>
          <a:p>
            <a:r>
              <a:rPr lang="en-US"/>
              <a:t>Works very well 95%+</a:t>
            </a:r>
          </a:p>
          <a:p>
            <a:pPr lvl="1"/>
            <a:r>
              <a:rPr lang="en-US"/>
              <a:t>Errors are typically large (easy to fix)</a:t>
            </a:r>
          </a:p>
          <a:p>
            <a:pPr lvl="1"/>
            <a:r>
              <a:rPr lang="en-US"/>
              <a:t>Maybe even automatically detected</a:t>
            </a:r>
          </a:p>
          <a:p>
            <a:r>
              <a:rPr lang="en-US"/>
              <a:t>Malfrere and Dutoit (1997)</a:t>
            </a:r>
          </a:p>
          <a:p>
            <a:endParaRPr lang="en-US"/>
          </a:p>
        </p:txBody>
      </p:sp>
      <p:sp>
        <p:nvSpPr>
          <p:cNvPr id="46084" name="Rectangle 4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25984701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Dynamic Time Warping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8131" name="Rectangle 4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  <p:pic>
        <p:nvPicPr>
          <p:cNvPr id="48132" name="Picture 5" descr="dt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600200"/>
            <a:ext cx="6705600" cy="5144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26514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Finding </a:t>
            </a:r>
            <a:r>
              <a:rPr lang="en-US" dirty="0" err="1"/>
              <a:t>diphone</a:t>
            </a:r>
            <a:r>
              <a:rPr lang="en-US" dirty="0"/>
              <a:t> boundaries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066800"/>
            <a:ext cx="8001000" cy="4572000"/>
          </a:xfrm>
        </p:spPr>
        <p:txBody>
          <a:bodyPr/>
          <a:lstStyle/>
          <a:p>
            <a:r>
              <a:rPr lang="en-US" dirty="0"/>
              <a:t>Stable part in phones</a:t>
            </a:r>
          </a:p>
          <a:p>
            <a:pPr lvl="1"/>
            <a:r>
              <a:rPr lang="en-US" dirty="0"/>
              <a:t>For stops: 33% in</a:t>
            </a:r>
          </a:p>
          <a:p>
            <a:pPr lvl="1"/>
            <a:r>
              <a:rPr lang="en-US" dirty="0"/>
              <a:t>For phone-silence: 25% in</a:t>
            </a:r>
          </a:p>
          <a:p>
            <a:pPr lvl="1"/>
            <a:r>
              <a:rPr lang="en-US" dirty="0"/>
              <a:t>For other </a:t>
            </a:r>
            <a:r>
              <a:rPr lang="en-US" dirty="0" err="1"/>
              <a:t>diphones</a:t>
            </a:r>
            <a:r>
              <a:rPr lang="en-US" dirty="0"/>
              <a:t>: 50% in</a:t>
            </a:r>
          </a:p>
          <a:p>
            <a:r>
              <a:rPr lang="en-US" dirty="0"/>
              <a:t>In time alignment case:</a:t>
            </a:r>
          </a:p>
          <a:p>
            <a:pPr lvl="1"/>
            <a:r>
              <a:rPr lang="en-US" dirty="0"/>
              <a:t>Given known </a:t>
            </a:r>
            <a:r>
              <a:rPr lang="en-US" dirty="0" err="1"/>
              <a:t>diphone</a:t>
            </a:r>
            <a:r>
              <a:rPr lang="en-US" dirty="0"/>
              <a:t> boundaries in prompt in label file</a:t>
            </a:r>
          </a:p>
          <a:p>
            <a:pPr lvl="1"/>
            <a:r>
              <a:rPr lang="en-US" dirty="0"/>
              <a:t>Use DTW to find same stable point in new speech</a:t>
            </a:r>
          </a:p>
          <a:p>
            <a:r>
              <a:rPr lang="en-US" dirty="0"/>
              <a:t>Optimal coupling</a:t>
            </a:r>
          </a:p>
          <a:p>
            <a:pPr lvl="1"/>
            <a:r>
              <a:rPr lang="en-US" dirty="0"/>
              <a:t>Taylor and </a:t>
            </a:r>
            <a:r>
              <a:rPr lang="en-US" dirty="0" err="1"/>
              <a:t>Isard</a:t>
            </a:r>
            <a:r>
              <a:rPr lang="en-US" dirty="0"/>
              <a:t> 1991, </a:t>
            </a:r>
            <a:r>
              <a:rPr lang="en-US" dirty="0" err="1"/>
              <a:t>Conkie</a:t>
            </a:r>
            <a:r>
              <a:rPr lang="en-US" dirty="0"/>
              <a:t> and </a:t>
            </a:r>
            <a:r>
              <a:rPr lang="en-US" dirty="0" err="1"/>
              <a:t>Isard</a:t>
            </a:r>
            <a:r>
              <a:rPr lang="en-US" dirty="0"/>
              <a:t> 1996</a:t>
            </a:r>
          </a:p>
          <a:p>
            <a:pPr lvl="1"/>
            <a:r>
              <a:rPr lang="en-US" dirty="0"/>
              <a:t>Instead of precutting the </a:t>
            </a:r>
            <a:r>
              <a:rPr lang="en-US" dirty="0" err="1"/>
              <a:t>diphones</a:t>
            </a:r>
            <a:endParaRPr lang="en-US" dirty="0"/>
          </a:p>
          <a:p>
            <a:pPr lvl="2"/>
            <a:r>
              <a:rPr lang="en-US" dirty="0"/>
              <a:t>Wait until we are about to concatenate the </a:t>
            </a:r>
            <a:r>
              <a:rPr lang="en-US" dirty="0" err="1"/>
              <a:t>diphones</a:t>
            </a:r>
            <a:r>
              <a:rPr lang="en-US" dirty="0"/>
              <a:t> together</a:t>
            </a:r>
          </a:p>
          <a:p>
            <a:pPr lvl="2"/>
            <a:r>
              <a:rPr lang="en-US" dirty="0"/>
              <a:t>Then take the 2 complete (uncut </a:t>
            </a:r>
            <a:r>
              <a:rPr lang="en-US" dirty="0" err="1"/>
              <a:t>diphones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Find optimal join points by measuring </a:t>
            </a:r>
            <a:r>
              <a:rPr lang="en-US" dirty="0" err="1"/>
              <a:t>cepstral</a:t>
            </a:r>
            <a:r>
              <a:rPr lang="en-US" dirty="0"/>
              <a:t> distance at potential join points, pick best</a:t>
            </a:r>
          </a:p>
        </p:txBody>
      </p:sp>
      <p:sp>
        <p:nvSpPr>
          <p:cNvPr id="50180" name="Rectangle 4"/>
          <p:cNvSpPr>
            <a:spLocks noChangeArrowheads="1"/>
          </p:cNvSpPr>
          <p:nvPr/>
        </p:nvSpPr>
        <p:spPr bwMode="auto">
          <a:xfrm>
            <a:off x="6037262" y="6521450"/>
            <a:ext cx="31067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Slide modified from Richard </a:t>
            </a:r>
            <a:r>
              <a:rPr lang="en-US" dirty="0" err="1"/>
              <a:t>Sproat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8528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Concatenating diphones: junctures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waveforms are very different, will perceive a click at the junctures</a:t>
            </a:r>
          </a:p>
          <a:p>
            <a:pPr lvl="1"/>
            <a:r>
              <a:rPr lang="en-US" dirty="0"/>
              <a:t>So need to window them</a:t>
            </a:r>
          </a:p>
          <a:p>
            <a:r>
              <a:rPr lang="en-US" dirty="0"/>
              <a:t>Also if both </a:t>
            </a:r>
            <a:r>
              <a:rPr lang="en-US" dirty="0" err="1"/>
              <a:t>diphones</a:t>
            </a:r>
            <a:r>
              <a:rPr lang="en-US" dirty="0"/>
              <a:t> are voiced</a:t>
            </a:r>
          </a:p>
          <a:p>
            <a:pPr lvl="1"/>
            <a:r>
              <a:rPr lang="en-US" dirty="0"/>
              <a:t>Need to join them pitch-synchronously</a:t>
            </a:r>
          </a:p>
          <a:p>
            <a:r>
              <a:rPr lang="en-US" dirty="0"/>
              <a:t>That means we need to know where each pitch period begins, so we can paste at the same place in each pitch period.	</a:t>
            </a:r>
          </a:p>
          <a:p>
            <a:pPr lvl="1"/>
            <a:r>
              <a:rPr lang="en-US" dirty="0"/>
              <a:t>Pitch marking or epoch detection: mark where each pitch pulse or epoch occurs</a:t>
            </a:r>
          </a:p>
          <a:p>
            <a:pPr lvl="2"/>
            <a:r>
              <a:rPr lang="en-US" dirty="0"/>
              <a:t>Finding the Instant of Glottal Closure (IGC)</a:t>
            </a:r>
          </a:p>
          <a:p>
            <a:pPr lvl="1"/>
            <a:r>
              <a:rPr lang="en-US" dirty="0"/>
              <a:t>(note difference from pitch tracking)</a:t>
            </a:r>
          </a:p>
        </p:txBody>
      </p:sp>
    </p:spTree>
    <p:extLst>
      <p:ext uri="{BB962C8B-B14F-4D97-AF65-F5344CB8AC3E}">
        <p14:creationId xmlns:p14="http://schemas.microsoft.com/office/powerpoint/2010/main" val="26819500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Epoch-labeling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An example of epoch-labeling useing </a:t>
            </a:r>
            <a:r>
              <a:rPr lang="ja-JP" altLang="en-US"/>
              <a:t>“</a:t>
            </a:r>
            <a:r>
              <a:rPr lang="en-US"/>
              <a:t>SHOW PULSES</a:t>
            </a:r>
            <a:r>
              <a:rPr lang="ja-JP" altLang="en-US"/>
              <a:t>”</a:t>
            </a:r>
            <a:r>
              <a:rPr lang="en-US"/>
              <a:t> in Praat: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7348" name="Picture 4" descr="epo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24200"/>
            <a:ext cx="9144000" cy="159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58218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Epoch-labeling: </a:t>
            </a:r>
            <a:r>
              <a:rPr lang="en-US" dirty="0" err="1"/>
              <a:t>Electroglottograph</a:t>
            </a:r>
            <a:r>
              <a:rPr lang="en-US" dirty="0"/>
              <a:t> (EGG) = </a:t>
            </a:r>
            <a:r>
              <a:rPr lang="en-US" dirty="0" err="1"/>
              <a:t>laryngograph</a:t>
            </a:r>
            <a:r>
              <a:rPr lang="en-US" dirty="0"/>
              <a:t>, Lx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600200"/>
            <a:ext cx="3810000" cy="4572000"/>
          </a:xfrm>
        </p:spPr>
        <p:txBody>
          <a:bodyPr/>
          <a:lstStyle/>
          <a:p>
            <a:r>
              <a:rPr lang="en-US" dirty="0"/>
              <a:t>Straps on speaker’s neck near larynx</a:t>
            </a:r>
          </a:p>
          <a:p>
            <a:r>
              <a:rPr lang="en-US" dirty="0"/>
              <a:t>Sends small  high frequency current through </a:t>
            </a:r>
            <a:r>
              <a:rPr lang="en-US" dirty="0" err="1"/>
              <a:t>adam’s</a:t>
            </a:r>
            <a:r>
              <a:rPr lang="en-US" dirty="0"/>
              <a:t> apple</a:t>
            </a:r>
          </a:p>
          <a:p>
            <a:r>
              <a:rPr lang="en-US" dirty="0"/>
              <a:t>Human tissue conducts well; air not as well</a:t>
            </a:r>
          </a:p>
          <a:p>
            <a:r>
              <a:rPr lang="en-US" dirty="0"/>
              <a:t>Transducer detects how open the glottis is (I.e. amount of air between folds) by measuring </a:t>
            </a:r>
            <a:r>
              <a:rPr lang="en-US" dirty="0" err="1"/>
              <a:t>impedence</a:t>
            </a:r>
            <a:r>
              <a:rPr lang="en-US" dirty="0"/>
              <a:t>.</a:t>
            </a:r>
          </a:p>
        </p:txBody>
      </p:sp>
      <p:pic>
        <p:nvPicPr>
          <p:cNvPr id="58372" name="Picture 5" descr="eg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828800"/>
            <a:ext cx="4802187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3" name="Rectangle 6"/>
          <p:cNvSpPr>
            <a:spLocks noChangeArrowheads="1"/>
          </p:cNvSpPr>
          <p:nvPr/>
        </p:nvSpPr>
        <p:spPr bwMode="auto">
          <a:xfrm>
            <a:off x="4876800" y="5286375"/>
            <a:ext cx="37258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000"/>
              <a:t>Picture from UCLA Phonetics Lab</a:t>
            </a:r>
          </a:p>
        </p:txBody>
      </p:sp>
    </p:spTree>
    <p:extLst>
      <p:ext uri="{BB962C8B-B14F-4D97-AF65-F5344CB8AC3E}">
        <p14:creationId xmlns:p14="http://schemas.microsoft.com/office/powerpoint/2010/main" val="15475012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Less invasive way to do epoch-labeling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Signal processing</a:t>
            </a:r>
          </a:p>
          <a:p>
            <a:pPr lvl="1"/>
            <a:r>
              <a:rPr lang="en-US"/>
              <a:t>E.g.:</a:t>
            </a:r>
          </a:p>
          <a:p>
            <a:pPr lvl="1"/>
            <a:r>
              <a:rPr lang="en-US"/>
              <a:t>BROOKES, D. M., AND LOKE, H. P. 1999. Modelling energy flow in the vocal tract with applications to glottal closure and opening detection. In ICASSP 1999.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635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Prosodic Modification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Modifying pitch and duration independently</a:t>
            </a:r>
          </a:p>
          <a:p>
            <a:r>
              <a:rPr lang="en-US" sz="3200" dirty="0"/>
              <a:t>Changing sample rate modifies both:</a:t>
            </a:r>
          </a:p>
          <a:p>
            <a:pPr lvl="1"/>
            <a:r>
              <a:rPr lang="en-US" sz="3200" dirty="0"/>
              <a:t>Chipmunk speech</a:t>
            </a:r>
          </a:p>
          <a:p>
            <a:r>
              <a:rPr lang="en-US" sz="3200" dirty="0"/>
              <a:t>Duration: duplicate/remove parts of the signal</a:t>
            </a:r>
          </a:p>
          <a:p>
            <a:r>
              <a:rPr lang="en-US" sz="3200" dirty="0"/>
              <a:t>Pitch: resample to change pitch</a:t>
            </a:r>
          </a:p>
        </p:txBody>
      </p:sp>
      <p:sp>
        <p:nvSpPr>
          <p:cNvPr id="60420" name="Rectangle 4"/>
          <p:cNvSpPr>
            <a:spLocks noChangeArrowheads="1"/>
          </p:cNvSpPr>
          <p:nvPr/>
        </p:nvSpPr>
        <p:spPr bwMode="auto">
          <a:xfrm>
            <a:off x="6834188" y="6445250"/>
            <a:ext cx="197326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Text from Alan Black</a:t>
            </a:r>
          </a:p>
        </p:txBody>
      </p:sp>
    </p:spTree>
    <p:extLst>
      <p:ext uri="{BB962C8B-B14F-4D97-AF65-F5344CB8AC3E}">
        <p14:creationId xmlns:p14="http://schemas.microsoft.com/office/powerpoint/2010/main" val="11439960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Speech as Short Term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2468" name="Picture 4" descr="stsig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828800"/>
            <a:ext cx="7915275" cy="435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9" name="Rectangle 5"/>
          <p:cNvSpPr>
            <a:spLocks noChangeArrowheads="1"/>
          </p:cNvSpPr>
          <p:nvPr/>
        </p:nvSpPr>
        <p:spPr bwMode="auto">
          <a:xfrm>
            <a:off x="7104063" y="6513513"/>
            <a:ext cx="11033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Alan Black</a:t>
            </a:r>
          </a:p>
        </p:txBody>
      </p:sp>
    </p:spTree>
    <p:extLst>
      <p:ext uri="{BB962C8B-B14F-4D97-AF65-F5344CB8AC3E}">
        <p14:creationId xmlns:p14="http://schemas.microsoft.com/office/powerpoint/2010/main" val="21768519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Duration modification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Duplicate/remove short term signals</a:t>
            </a:r>
          </a:p>
        </p:txBody>
      </p:sp>
      <p:pic>
        <p:nvPicPr>
          <p:cNvPr id="64516" name="Picture 4" descr="psola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1"/>
          <a:stretch>
            <a:fillRect/>
          </a:stretch>
        </p:blipFill>
        <p:spPr bwMode="auto">
          <a:xfrm>
            <a:off x="1524000" y="2286000"/>
            <a:ext cx="6273800" cy="403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7" name="Rectangle 5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1500851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ToBI</a:t>
            </a:r>
            <a:r>
              <a:rPr lang="en-US" dirty="0"/>
              <a:t> example</a:t>
            </a:r>
          </a:p>
        </p:txBody>
      </p:sp>
      <p:pic>
        <p:nvPicPr>
          <p:cNvPr id="2" name="Content Placeholder 1" descr="mar1.tiff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947" r="-12947"/>
          <a:stretch>
            <a:fillRect/>
          </a:stretch>
        </p:blipFill>
        <p:spPr>
          <a:xfrm>
            <a:off x="-1066800" y="457200"/>
            <a:ext cx="11437620" cy="6728012"/>
          </a:xfrm>
        </p:spPr>
      </p:pic>
    </p:spTree>
    <p:extLst>
      <p:ext uri="{BB962C8B-B14F-4D97-AF65-F5344CB8AC3E}">
        <p14:creationId xmlns:p14="http://schemas.microsoft.com/office/powerpoint/2010/main" val="24554824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-76200"/>
            <a:ext cx="7772400" cy="1143000"/>
          </a:xfrm>
        </p:spPr>
        <p:txBody>
          <a:bodyPr/>
          <a:lstStyle/>
          <a:p>
            <a:r>
              <a:rPr lang="en-US" dirty="0"/>
              <a:t>Duration modification</a:t>
            </a:r>
          </a:p>
        </p:txBody>
      </p:sp>
      <p:sp>
        <p:nvSpPr>
          <p:cNvPr id="66563" name="Rectangle 6"/>
          <p:cNvSpPr>
            <a:spLocks noGrp="1" noChangeArrowheads="1"/>
          </p:cNvSpPr>
          <p:nvPr>
            <p:ph idx="1"/>
          </p:nvPr>
        </p:nvSpPr>
        <p:spPr>
          <a:xfrm>
            <a:off x="914400" y="1219200"/>
            <a:ext cx="7772400" cy="4572000"/>
          </a:xfrm>
        </p:spPr>
        <p:txBody>
          <a:bodyPr/>
          <a:lstStyle/>
          <a:p>
            <a:r>
              <a:rPr lang="en-US" dirty="0"/>
              <a:t>Duplicate/remove short term signals</a:t>
            </a:r>
          </a:p>
        </p:txBody>
      </p:sp>
      <p:pic>
        <p:nvPicPr>
          <p:cNvPr id="66564" name="Picture 4" descr="psoladu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752600"/>
            <a:ext cx="7543800" cy="475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36799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Pitch Modification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Move short-term signals closer together/further apart</a:t>
            </a:r>
          </a:p>
          <a:p>
            <a:endParaRPr lang="en-US"/>
          </a:p>
        </p:txBody>
      </p:sp>
      <p:pic>
        <p:nvPicPr>
          <p:cNvPr id="67588" name="Picture 4" descr="psola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2362200"/>
            <a:ext cx="4857750" cy="418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589" name="Rectangle 5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5353138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Overlap-and-add (OLA)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9636" name="Picture 4" descr="ol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00200"/>
            <a:ext cx="7924800" cy="471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37" name="Rectangle 5"/>
          <p:cNvSpPr>
            <a:spLocks noChangeArrowheads="1"/>
          </p:cNvSpPr>
          <p:nvPr/>
        </p:nvSpPr>
        <p:spPr bwMode="auto">
          <a:xfrm>
            <a:off x="6664325" y="6462713"/>
            <a:ext cx="2068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Huang, Acero and Hon</a:t>
            </a:r>
          </a:p>
        </p:txBody>
      </p:sp>
    </p:spTree>
    <p:extLst>
      <p:ext uri="{BB962C8B-B14F-4D97-AF65-F5344CB8AC3E}">
        <p14:creationId xmlns:p14="http://schemas.microsoft.com/office/powerpoint/2010/main" val="18109207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Windowing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Multiply value of signal at sample number n by the value of a windowing function</a:t>
            </a:r>
          </a:p>
          <a:p>
            <a:r>
              <a:rPr lang="en-US"/>
              <a:t>y[n] = w[n]s[n]</a:t>
            </a:r>
          </a:p>
        </p:txBody>
      </p:sp>
      <p:pic>
        <p:nvPicPr>
          <p:cNvPr id="71684" name="Picture 4" descr="windo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581400"/>
            <a:ext cx="8432800" cy="168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50622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Windowing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y[n] = w[n]s[n]</a:t>
            </a:r>
          </a:p>
        </p:txBody>
      </p:sp>
      <p:pic>
        <p:nvPicPr>
          <p:cNvPr id="72708" name="Picture 5" descr="windowing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009775"/>
            <a:ext cx="6248400" cy="428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65868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Overlap and Add (OLA)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Hanning windows of length 2N used to multiply the analysis signal</a:t>
            </a:r>
          </a:p>
          <a:p>
            <a:r>
              <a:rPr lang="en-US"/>
              <a:t>Resulting windowed signals are added</a:t>
            </a:r>
          </a:p>
          <a:p>
            <a:r>
              <a:rPr lang="en-US"/>
              <a:t>Analysis windows, spaced 2N</a:t>
            </a:r>
          </a:p>
          <a:p>
            <a:r>
              <a:rPr lang="en-US"/>
              <a:t>Synthesis windows, spaced N</a:t>
            </a:r>
          </a:p>
          <a:p>
            <a:r>
              <a:rPr lang="en-US"/>
              <a:t>Time compression is uniform with factor of 2</a:t>
            </a:r>
          </a:p>
          <a:p>
            <a:r>
              <a:rPr lang="en-US"/>
              <a:t>Pitch periodicity somewhat lost around 4th window</a:t>
            </a:r>
          </a:p>
        </p:txBody>
      </p:sp>
      <p:sp>
        <p:nvSpPr>
          <p:cNvPr id="73732" name="Rectangle 4"/>
          <p:cNvSpPr>
            <a:spLocks noChangeArrowheads="1"/>
          </p:cNvSpPr>
          <p:nvPr/>
        </p:nvSpPr>
        <p:spPr bwMode="auto">
          <a:xfrm>
            <a:off x="6630988" y="6429375"/>
            <a:ext cx="21193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Huang, Acero, and Hon</a:t>
            </a:r>
          </a:p>
        </p:txBody>
      </p:sp>
    </p:spTree>
    <p:extLst>
      <p:ext uri="{BB962C8B-B14F-4D97-AF65-F5344CB8AC3E}">
        <p14:creationId xmlns:p14="http://schemas.microsoft.com/office/powerpoint/2010/main" val="27726760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TD-PSOLA ™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Time-Domain Pitch Synchronous Overlap and Add</a:t>
            </a:r>
          </a:p>
          <a:p>
            <a:r>
              <a:rPr lang="en-US" dirty="0"/>
              <a:t>Patented by France Telecom (CNET)</a:t>
            </a:r>
          </a:p>
          <a:p>
            <a:pPr lvl="1"/>
            <a:r>
              <a:rPr lang="en-US" dirty="0"/>
              <a:t>Expired in 2004</a:t>
            </a:r>
          </a:p>
          <a:p>
            <a:r>
              <a:rPr lang="en-US" dirty="0"/>
              <a:t>Very efficient</a:t>
            </a:r>
          </a:p>
          <a:p>
            <a:pPr lvl="1"/>
            <a:r>
              <a:rPr lang="en-US" dirty="0"/>
              <a:t>No FFT (or inverse FFT) required</a:t>
            </a:r>
          </a:p>
          <a:p>
            <a:r>
              <a:rPr lang="en-US" dirty="0"/>
              <a:t>Can modify Hz up to two times or by half</a:t>
            </a:r>
          </a:p>
        </p:txBody>
      </p:sp>
      <p:sp>
        <p:nvSpPr>
          <p:cNvPr id="75780" name="Rectangle 4"/>
          <p:cNvSpPr>
            <a:spLocks noChangeArrowheads="1"/>
          </p:cNvSpPr>
          <p:nvPr/>
        </p:nvSpPr>
        <p:spPr bwMode="auto">
          <a:xfrm>
            <a:off x="6664325" y="6462713"/>
            <a:ext cx="20313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Slide from Alan Black</a:t>
            </a:r>
          </a:p>
        </p:txBody>
      </p:sp>
    </p:spTree>
    <p:extLst>
      <p:ext uri="{BB962C8B-B14F-4D97-AF65-F5344CB8AC3E}">
        <p14:creationId xmlns:p14="http://schemas.microsoft.com/office/powerpoint/2010/main" val="16773944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26" name="Picture 4" descr="pso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550" y="1168400"/>
            <a:ext cx="5505450" cy="530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78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TD-PSOLA ™</a:t>
            </a:r>
          </a:p>
        </p:txBody>
      </p:sp>
      <p:sp>
        <p:nvSpPr>
          <p:cNvPr id="7782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Windowed</a:t>
            </a:r>
          </a:p>
          <a:p>
            <a:r>
              <a:rPr lang="en-US"/>
              <a:t>Pitch-synchronous</a:t>
            </a:r>
          </a:p>
          <a:p>
            <a:r>
              <a:rPr lang="en-US"/>
              <a:t>Overlap-</a:t>
            </a:r>
          </a:p>
          <a:p>
            <a:r>
              <a:rPr lang="en-US"/>
              <a:t>-and-add</a:t>
            </a:r>
          </a:p>
        </p:txBody>
      </p:sp>
    </p:spTree>
    <p:extLst>
      <p:ext uri="{BB962C8B-B14F-4D97-AF65-F5344CB8AC3E}">
        <p14:creationId xmlns:p14="http://schemas.microsoft.com/office/powerpoint/2010/main" val="16535340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TD-PSOLA ™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8852" name="Picture 4" descr="psola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600200"/>
            <a:ext cx="6940550" cy="476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8853" name="Rectangle 5"/>
          <p:cNvSpPr>
            <a:spLocks noChangeArrowheads="1"/>
          </p:cNvSpPr>
          <p:nvPr/>
        </p:nvSpPr>
        <p:spPr bwMode="auto">
          <a:xfrm>
            <a:off x="6580188" y="6462713"/>
            <a:ext cx="136366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Thierry Dutoit</a:t>
            </a:r>
          </a:p>
        </p:txBody>
      </p:sp>
    </p:spTree>
    <p:extLst>
      <p:ext uri="{BB962C8B-B14F-4D97-AF65-F5344CB8AC3E}">
        <p14:creationId xmlns:p14="http://schemas.microsoft.com/office/powerpoint/2010/main" val="33787880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Summary: Diphone Synthesis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Well-understood, mature technology</a:t>
            </a:r>
          </a:p>
          <a:p>
            <a:r>
              <a:rPr lang="en-US" dirty="0"/>
              <a:t>Augmentations</a:t>
            </a:r>
          </a:p>
          <a:p>
            <a:pPr lvl="1"/>
            <a:r>
              <a:rPr lang="en-US" dirty="0"/>
              <a:t>Stress</a:t>
            </a:r>
          </a:p>
          <a:p>
            <a:pPr lvl="1"/>
            <a:r>
              <a:rPr lang="en-US" dirty="0"/>
              <a:t>Onset/coda</a:t>
            </a:r>
          </a:p>
          <a:p>
            <a:pPr lvl="1"/>
            <a:r>
              <a:rPr lang="en-US" dirty="0"/>
              <a:t>Demi-syllables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Signal processing still necessary for modifying durations</a:t>
            </a:r>
          </a:p>
          <a:p>
            <a:pPr lvl="1"/>
            <a:r>
              <a:rPr lang="en-US" dirty="0"/>
              <a:t>Source data is still not natural</a:t>
            </a:r>
          </a:p>
          <a:p>
            <a:pPr lvl="1"/>
            <a:r>
              <a:rPr lang="en-US" dirty="0"/>
              <a:t>Units are just not large enough; can’t handle word-specific effects,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521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ToBI</a:t>
            </a:r>
            <a:r>
              <a:rPr lang="en-US" dirty="0"/>
              <a:t> example</a:t>
            </a: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8" y="457200"/>
            <a:ext cx="9102604" cy="6728012"/>
          </a:xfrm>
        </p:spPr>
      </p:pic>
    </p:spTree>
    <p:extLst>
      <p:ext uri="{BB962C8B-B14F-4D97-AF65-F5344CB8AC3E}">
        <p14:creationId xmlns:p14="http://schemas.microsoft.com/office/powerpoint/2010/main" val="29675899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Problems with diphone synthesis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905000"/>
            <a:ext cx="7772400" cy="4114800"/>
          </a:xfrm>
        </p:spPr>
        <p:txBody>
          <a:bodyPr/>
          <a:lstStyle/>
          <a:p>
            <a:r>
              <a:rPr lang="en-US" dirty="0"/>
              <a:t>Signal processing methods like TD-PSOLA leave artifacts, making the speech sound unnatural</a:t>
            </a:r>
          </a:p>
          <a:p>
            <a:r>
              <a:rPr lang="en-US" dirty="0" err="1"/>
              <a:t>Diphone</a:t>
            </a:r>
            <a:r>
              <a:rPr lang="en-US" dirty="0"/>
              <a:t> synthesis only captures local effects</a:t>
            </a:r>
          </a:p>
          <a:p>
            <a:pPr lvl="1"/>
            <a:r>
              <a:rPr lang="en-US" dirty="0"/>
              <a:t>But there are many more global effects (syllable structure, stress pattern, word-level effects)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8106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Unit Selection Synthesis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Generalization of the </a:t>
            </a:r>
            <a:r>
              <a:rPr lang="en-US" sz="2800" dirty="0" err="1"/>
              <a:t>diphone</a:t>
            </a:r>
            <a:r>
              <a:rPr lang="en-US" sz="2800" dirty="0"/>
              <a:t> intuition</a:t>
            </a:r>
          </a:p>
          <a:p>
            <a:pPr lvl="1"/>
            <a:r>
              <a:rPr lang="en-US" sz="2800" dirty="0"/>
              <a:t>Larger units </a:t>
            </a:r>
          </a:p>
          <a:p>
            <a:pPr lvl="2"/>
            <a:r>
              <a:rPr lang="en-US" sz="2400" dirty="0"/>
              <a:t>From </a:t>
            </a:r>
            <a:r>
              <a:rPr lang="en-US" sz="2400" dirty="0" err="1"/>
              <a:t>diphones</a:t>
            </a:r>
            <a:r>
              <a:rPr lang="en-US" sz="2400" dirty="0"/>
              <a:t> to sentences</a:t>
            </a:r>
          </a:p>
          <a:p>
            <a:pPr lvl="1"/>
            <a:r>
              <a:rPr lang="en-US" sz="2800" dirty="0"/>
              <a:t>Many many copies of each unit</a:t>
            </a:r>
          </a:p>
          <a:p>
            <a:pPr lvl="2"/>
            <a:r>
              <a:rPr lang="en-US" sz="2400" dirty="0"/>
              <a:t>10 hours of speech instead of 1500 </a:t>
            </a:r>
            <a:r>
              <a:rPr lang="en-US" sz="2400" dirty="0" err="1"/>
              <a:t>diphones</a:t>
            </a:r>
            <a:r>
              <a:rPr lang="en-US" sz="2400" dirty="0"/>
              <a:t> (a few minutes of speech)</a:t>
            </a:r>
          </a:p>
          <a:p>
            <a:pPr lvl="1"/>
            <a:r>
              <a:rPr lang="en-US" sz="2800" dirty="0"/>
              <a:t>Little or no signal processing applied to each unit</a:t>
            </a:r>
          </a:p>
          <a:p>
            <a:pPr lvl="2"/>
            <a:r>
              <a:rPr lang="en-US" sz="2400" dirty="0"/>
              <a:t>Unlike </a:t>
            </a:r>
            <a:r>
              <a:rPr lang="en-US" sz="2400" dirty="0" err="1"/>
              <a:t>diphones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52692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563561"/>
          </a:xfrm>
        </p:spPr>
        <p:txBody>
          <a:bodyPr/>
          <a:lstStyle/>
          <a:p>
            <a:r>
              <a:rPr lang="en-US" dirty="0"/>
              <a:t>Why Unit Selection Synthesis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219200"/>
            <a:ext cx="7772400" cy="4876800"/>
          </a:xfrm>
        </p:spPr>
        <p:txBody>
          <a:bodyPr/>
          <a:lstStyle/>
          <a:p>
            <a:r>
              <a:rPr lang="en-US" sz="2800" dirty="0"/>
              <a:t>Natural data solves problems with </a:t>
            </a:r>
            <a:r>
              <a:rPr lang="en-US" sz="2800" dirty="0" err="1"/>
              <a:t>diphones</a:t>
            </a:r>
            <a:endParaRPr lang="en-US" sz="2800" dirty="0"/>
          </a:p>
          <a:p>
            <a:pPr lvl="1"/>
            <a:r>
              <a:rPr lang="en-US" sz="2800" dirty="0" err="1"/>
              <a:t>Diphone</a:t>
            </a:r>
            <a:r>
              <a:rPr lang="en-US" sz="2800" dirty="0"/>
              <a:t> databases are carefully designed but:</a:t>
            </a:r>
          </a:p>
          <a:p>
            <a:pPr lvl="2"/>
            <a:r>
              <a:rPr lang="en-US" sz="2400" dirty="0"/>
              <a:t>Speaker makes errors</a:t>
            </a:r>
          </a:p>
          <a:p>
            <a:pPr lvl="2"/>
            <a:r>
              <a:rPr lang="en-US" sz="2400" dirty="0"/>
              <a:t>Speaker doesn’t speak intended dialect</a:t>
            </a:r>
          </a:p>
          <a:p>
            <a:pPr lvl="2"/>
            <a:r>
              <a:rPr lang="en-US" sz="2400" dirty="0"/>
              <a:t>Require database design to be right</a:t>
            </a:r>
          </a:p>
          <a:p>
            <a:pPr lvl="1"/>
            <a:r>
              <a:rPr lang="en-US" sz="2800" dirty="0"/>
              <a:t>If it’s automatic</a:t>
            </a:r>
          </a:p>
          <a:p>
            <a:pPr lvl="2"/>
            <a:r>
              <a:rPr lang="en-US" sz="2400" dirty="0"/>
              <a:t>Labeled with what the speaker actually said</a:t>
            </a:r>
          </a:p>
          <a:p>
            <a:pPr lvl="2"/>
            <a:r>
              <a:rPr lang="en-US" sz="2400" dirty="0" err="1"/>
              <a:t>Coarticulation</a:t>
            </a:r>
            <a:r>
              <a:rPr lang="en-US" sz="2400" dirty="0"/>
              <a:t>, schwas, flaps are natural</a:t>
            </a:r>
          </a:p>
          <a:p>
            <a:pPr marL="0" indent="0">
              <a:buNone/>
            </a:pPr>
            <a:r>
              <a:rPr lang="en-US" sz="2800" b="1" dirty="0"/>
              <a:t>“There’s no data like more data”</a:t>
            </a:r>
          </a:p>
          <a:p>
            <a:pPr lvl="1"/>
            <a:r>
              <a:rPr lang="en-US" sz="2800" dirty="0"/>
              <a:t>Lots of copies of each unit mean you can choose just the right one for the context</a:t>
            </a:r>
          </a:p>
          <a:p>
            <a:pPr lvl="1"/>
            <a:r>
              <a:rPr lang="en-US" sz="2800" dirty="0"/>
              <a:t>Larger units mean you can capture wider effects</a:t>
            </a:r>
          </a:p>
        </p:txBody>
      </p:sp>
    </p:spTree>
    <p:extLst>
      <p:ext uri="{BB962C8B-B14F-4D97-AF65-F5344CB8AC3E}">
        <p14:creationId xmlns:p14="http://schemas.microsoft.com/office/powerpoint/2010/main" val="5756864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Recording for Google Assistant</a:t>
            </a:r>
          </a:p>
        </p:txBody>
      </p:sp>
      <p:pic>
        <p:nvPicPr>
          <p:cNvPr id="4" name="qnGNfz7JiZ8">
            <a:hlinkClick r:id="" action="ppaction://media"/>
          </p:cNvPr>
          <p:cNvPicPr>
            <a:picLocks noGrp="1" noRot="1" noChangeAspect="1"/>
          </p:cNvPicPr>
          <p:nvPr>
            <p:ph sz="quarter"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066800" y="1295400"/>
            <a:ext cx="70104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426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Unit Selection Intuition</a:t>
            </a:r>
          </a:p>
        </p:txBody>
      </p:sp>
      <p:sp>
        <p:nvSpPr>
          <p:cNvPr id="88068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752600"/>
            <a:ext cx="7772400" cy="3733800"/>
          </a:xfrm>
        </p:spPr>
        <p:txBody>
          <a:bodyPr/>
          <a:lstStyle/>
          <a:p>
            <a:r>
              <a:rPr lang="en-US" sz="3200" dirty="0"/>
              <a:t>Given a big database</a:t>
            </a:r>
          </a:p>
          <a:p>
            <a:r>
              <a:rPr lang="en-US" sz="3200" dirty="0"/>
              <a:t>For each segment (</a:t>
            </a:r>
            <a:r>
              <a:rPr lang="en-US" sz="3200" dirty="0" err="1"/>
              <a:t>diphone</a:t>
            </a:r>
            <a:r>
              <a:rPr lang="en-US" sz="3200" dirty="0"/>
              <a:t>) that we want to synthesize</a:t>
            </a:r>
          </a:p>
          <a:p>
            <a:pPr lvl="1"/>
            <a:r>
              <a:rPr lang="en-US" sz="3200" dirty="0"/>
              <a:t>Find the unit in the database that is the best to synthesize this target segment</a:t>
            </a:r>
          </a:p>
        </p:txBody>
      </p:sp>
    </p:spTree>
    <p:extLst>
      <p:ext uri="{BB962C8B-B14F-4D97-AF65-F5344CB8AC3E}">
        <p14:creationId xmlns:p14="http://schemas.microsoft.com/office/powerpoint/2010/main" val="382748036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Unit Selection Intuition</a:t>
            </a:r>
          </a:p>
        </p:txBody>
      </p:sp>
      <p:sp>
        <p:nvSpPr>
          <p:cNvPr id="88068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r>
              <a:rPr lang="en-US" sz="2800" dirty="0"/>
              <a:t>What does “best”</a:t>
            </a:r>
            <a:r>
              <a:rPr lang="en-US" altLang="ja-JP" sz="2800" dirty="0"/>
              <a:t> unit</a:t>
            </a:r>
            <a:r>
              <a:rPr lang="en-US" sz="2800" dirty="0"/>
              <a:t> mean?</a:t>
            </a:r>
          </a:p>
          <a:p>
            <a:pPr lvl="1"/>
            <a:r>
              <a:rPr lang="en-US" sz="2800" b="1" dirty="0">
                <a:solidFill>
                  <a:srgbClr val="0000FF"/>
                </a:solidFill>
              </a:rPr>
              <a:t>Target cost</a:t>
            </a:r>
            <a:r>
              <a:rPr lang="en-US" sz="2800" dirty="0"/>
              <a:t>: Closest match to the target description, in terms of</a:t>
            </a:r>
          </a:p>
          <a:p>
            <a:pPr lvl="2"/>
            <a:r>
              <a:rPr lang="en-US" sz="2400" dirty="0"/>
              <a:t>Phonetic context</a:t>
            </a:r>
          </a:p>
          <a:p>
            <a:pPr lvl="2"/>
            <a:r>
              <a:rPr lang="en-US" sz="2400" dirty="0"/>
              <a:t>F0, stress, phrase position</a:t>
            </a:r>
          </a:p>
          <a:p>
            <a:pPr lvl="1"/>
            <a:r>
              <a:rPr lang="en-US" sz="2800" b="1" dirty="0">
                <a:solidFill>
                  <a:srgbClr val="0000FF"/>
                </a:solidFill>
              </a:rPr>
              <a:t>Join cost</a:t>
            </a:r>
            <a:r>
              <a:rPr lang="en-US" sz="2800" dirty="0"/>
              <a:t>: Best join with neighboring units</a:t>
            </a:r>
          </a:p>
          <a:p>
            <a:pPr lvl="2"/>
            <a:r>
              <a:rPr lang="en-US" sz="2400" dirty="0"/>
              <a:t>Matching formants + other spectral characteristics</a:t>
            </a:r>
          </a:p>
          <a:p>
            <a:pPr lvl="2"/>
            <a:r>
              <a:rPr lang="en-US" sz="2400" dirty="0"/>
              <a:t>Matching energy</a:t>
            </a:r>
          </a:p>
          <a:p>
            <a:pPr lvl="2"/>
            <a:r>
              <a:rPr lang="en-US" sz="2400" dirty="0"/>
              <a:t>Matching F0</a:t>
            </a:r>
          </a:p>
          <a:p>
            <a:pPr lvl="2"/>
            <a:endParaRPr lang="en-US" dirty="0"/>
          </a:p>
        </p:txBody>
      </p:sp>
      <p:graphicFrame>
        <p:nvGraphicFramePr>
          <p:cNvPr id="8806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4065844"/>
              </p:ext>
            </p:extLst>
          </p:nvPr>
        </p:nvGraphicFramePr>
        <p:xfrm>
          <a:off x="1219200" y="5562600"/>
          <a:ext cx="5932488" cy="985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2981" name="Equation" r:id="rId4" imgW="2603500" imgH="431800" progId="Equation.3">
                  <p:embed/>
                </p:oleObj>
              </mc:Choice>
              <mc:Fallback>
                <p:oleObj name="Equation" r:id="rId4" imgW="26035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5562600"/>
                        <a:ext cx="5932488" cy="985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770447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Targets and Target Costs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measure of how well a particular unit in the database matches the internal representation produced by the prior stages</a:t>
            </a:r>
          </a:p>
          <a:p>
            <a:r>
              <a:rPr lang="en-US" dirty="0"/>
              <a:t>Features, costs, and weights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ih</a:t>
            </a:r>
            <a:r>
              <a:rPr lang="en-US" dirty="0"/>
              <a:t>-t/ from stressed syllable, phrase internal, high F0, content word</a:t>
            </a:r>
          </a:p>
          <a:p>
            <a:pPr lvl="1"/>
            <a:r>
              <a:rPr lang="en-US" dirty="0"/>
              <a:t>/n-t/ from unstressed syllable, phrase final, low F0, content word</a:t>
            </a:r>
          </a:p>
          <a:p>
            <a:pPr lvl="1"/>
            <a:r>
              <a:rPr lang="en-US" dirty="0"/>
              <a:t>/dh-ax/ from unstressed syllable, phrase initial, high F0, from function word “the”</a:t>
            </a:r>
          </a:p>
        </p:txBody>
      </p:sp>
      <p:sp>
        <p:nvSpPr>
          <p:cNvPr id="90116" name="Rectangle 4"/>
          <p:cNvSpPr>
            <a:spLocks noChangeArrowheads="1"/>
          </p:cNvSpPr>
          <p:nvPr/>
        </p:nvSpPr>
        <p:spPr bwMode="auto">
          <a:xfrm>
            <a:off x="6781800" y="6521450"/>
            <a:ext cx="2052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Paul Taylor</a:t>
            </a:r>
          </a:p>
        </p:txBody>
      </p:sp>
    </p:spTree>
    <p:extLst>
      <p:ext uri="{BB962C8B-B14F-4D97-AF65-F5344CB8AC3E}">
        <p14:creationId xmlns:p14="http://schemas.microsoft.com/office/powerpoint/2010/main" val="304149924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Target Costs</a:t>
            </a:r>
          </a:p>
        </p:txBody>
      </p:sp>
      <p:sp>
        <p:nvSpPr>
          <p:cNvPr id="921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Comprised of k </a:t>
            </a:r>
            <a:r>
              <a:rPr lang="en-US" sz="2800" dirty="0" err="1"/>
              <a:t>subcosts</a:t>
            </a:r>
            <a:endParaRPr lang="en-US" sz="2800" dirty="0"/>
          </a:p>
          <a:p>
            <a:pPr lvl="1"/>
            <a:r>
              <a:rPr lang="en-US" sz="2800" dirty="0"/>
              <a:t>Stress</a:t>
            </a:r>
          </a:p>
          <a:p>
            <a:pPr lvl="1"/>
            <a:r>
              <a:rPr lang="en-US" sz="2800" dirty="0"/>
              <a:t>Phrase position</a:t>
            </a:r>
          </a:p>
          <a:p>
            <a:pPr lvl="1"/>
            <a:r>
              <a:rPr lang="en-US" sz="2800" dirty="0"/>
              <a:t>F0</a:t>
            </a:r>
          </a:p>
          <a:p>
            <a:pPr lvl="1"/>
            <a:r>
              <a:rPr lang="en-US" sz="2800" dirty="0"/>
              <a:t>Phone duration</a:t>
            </a:r>
          </a:p>
          <a:p>
            <a:pPr lvl="1"/>
            <a:r>
              <a:rPr lang="en-US" sz="2800" dirty="0"/>
              <a:t>Lexical identity</a:t>
            </a:r>
          </a:p>
          <a:p>
            <a:r>
              <a:rPr lang="en-US" sz="2800" dirty="0"/>
              <a:t>Target cost for a unit:</a:t>
            </a:r>
          </a:p>
          <a:p>
            <a:endParaRPr lang="en-US" dirty="0"/>
          </a:p>
        </p:txBody>
      </p:sp>
      <p:graphicFrame>
        <p:nvGraphicFramePr>
          <p:cNvPr id="9216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773594"/>
              </p:ext>
            </p:extLst>
          </p:nvPr>
        </p:nvGraphicFramePr>
        <p:xfrm>
          <a:off x="1933575" y="4876800"/>
          <a:ext cx="4772025" cy="1405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55" name="Equation" r:id="rId4" imgW="1511300" imgH="444500" progId="Equation.3">
                  <p:embed/>
                </p:oleObj>
              </mc:Choice>
              <mc:Fallback>
                <p:oleObj name="Equation" r:id="rId4" imgW="15113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3575" y="4876800"/>
                        <a:ext cx="4772025" cy="140576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165" name="Rectangle 5"/>
          <p:cNvSpPr>
            <a:spLocks noChangeArrowheads="1"/>
          </p:cNvSpPr>
          <p:nvPr/>
        </p:nvSpPr>
        <p:spPr bwMode="auto">
          <a:xfrm>
            <a:off x="6781800" y="6521450"/>
            <a:ext cx="2052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Paul Taylor</a:t>
            </a:r>
          </a:p>
        </p:txBody>
      </p:sp>
    </p:spTree>
    <p:extLst>
      <p:ext uri="{BB962C8B-B14F-4D97-AF65-F5344CB8AC3E}">
        <p14:creationId xmlns:p14="http://schemas.microsoft.com/office/powerpoint/2010/main" val="275188562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set target cost weights (1)</a:t>
            </a:r>
          </a:p>
        </p:txBody>
      </p:sp>
      <p:sp>
        <p:nvSpPr>
          <p:cNvPr id="942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you really want as a target cost is the </a:t>
            </a:r>
            <a:r>
              <a:rPr lang="en-US" b="1" dirty="0"/>
              <a:t>perceivable acoustic difference </a:t>
            </a:r>
            <a:r>
              <a:rPr lang="en-US" dirty="0"/>
              <a:t>between two units</a:t>
            </a:r>
          </a:p>
          <a:p>
            <a:r>
              <a:rPr lang="en-US" dirty="0"/>
              <a:t>But we can’t use this, since </a:t>
            </a:r>
            <a:r>
              <a:rPr lang="en-US" b="1" dirty="0"/>
              <a:t>the target is not acoustic </a:t>
            </a:r>
            <a:r>
              <a:rPr lang="en-US" dirty="0"/>
              <a:t>yet, we haven’t synthesized it!</a:t>
            </a:r>
          </a:p>
          <a:p>
            <a:r>
              <a:rPr lang="en-US" dirty="0"/>
              <a:t>We have to use features that we get from the TTS upper levels (phones, prosody)</a:t>
            </a:r>
          </a:p>
          <a:p>
            <a:r>
              <a:rPr lang="en-US" dirty="0"/>
              <a:t>But we do have lots of acoustic units in the database.</a:t>
            </a:r>
          </a:p>
          <a:p>
            <a:r>
              <a:rPr lang="en-US" dirty="0"/>
              <a:t>We could </a:t>
            </a:r>
            <a:r>
              <a:rPr lang="en-US" b="1" dirty="0"/>
              <a:t>use the acoustic distance between these </a:t>
            </a:r>
            <a:r>
              <a:rPr lang="en-US" dirty="0"/>
              <a:t>to help set the weights on the acoustic features.</a:t>
            </a:r>
          </a:p>
        </p:txBody>
      </p:sp>
    </p:spTree>
    <p:extLst>
      <p:ext uri="{BB962C8B-B14F-4D97-AF65-F5344CB8AC3E}">
        <p14:creationId xmlns:p14="http://schemas.microsoft.com/office/powerpoint/2010/main" val="25667589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set target cost weights (2)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Clever Hunt and Black (1996) idea:</a:t>
            </a:r>
          </a:p>
          <a:p>
            <a:r>
              <a:rPr lang="en-US" dirty="0"/>
              <a:t>Hold out some utterances from the database</a:t>
            </a:r>
          </a:p>
          <a:p>
            <a:r>
              <a:rPr lang="en-US" dirty="0"/>
              <a:t>Now synthesize one of these utterances</a:t>
            </a:r>
          </a:p>
          <a:p>
            <a:pPr lvl="1"/>
            <a:r>
              <a:rPr lang="en-US" dirty="0"/>
              <a:t>Compute all the phonetic, prosodic, duration features</a:t>
            </a:r>
          </a:p>
          <a:p>
            <a:pPr lvl="1"/>
            <a:r>
              <a:rPr lang="en-US" dirty="0"/>
              <a:t>Now for a given unit in the output</a:t>
            </a:r>
          </a:p>
          <a:p>
            <a:pPr lvl="1"/>
            <a:r>
              <a:rPr lang="en-US" dirty="0"/>
              <a:t>For each possible unit that we COULD have used in its place</a:t>
            </a:r>
          </a:p>
          <a:p>
            <a:pPr lvl="1"/>
            <a:r>
              <a:rPr lang="en-US" dirty="0"/>
              <a:t>We can compute its acoustic distance from the TRUE ACTUAL HUMAN utterance.</a:t>
            </a:r>
          </a:p>
          <a:p>
            <a:pPr lvl="1"/>
            <a:r>
              <a:rPr lang="en-US" dirty="0"/>
              <a:t>This acoustic distance can tell us how to weight the phonetic/prosodic/duration features</a:t>
            </a:r>
          </a:p>
        </p:txBody>
      </p:sp>
    </p:spTree>
    <p:extLst>
      <p:ext uri="{BB962C8B-B14F-4D97-AF65-F5344CB8AC3E}">
        <p14:creationId xmlns:p14="http://schemas.microsoft.com/office/powerpoint/2010/main" val="2332717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 of the TOBI system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9987" name="Rectangle 3"/>
          <p:cNvSpPr>
            <a:spLocks noChangeArrowheads="1"/>
          </p:cNvSpPr>
          <p:nvPr/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000" b="1">
                <a:latin typeface="Courier New" charset="0"/>
              </a:rPr>
              <a:t>I don</a:t>
            </a:r>
            <a:r>
              <a:rPr lang="ja-JP" altLang="en-US" sz="2000" b="1">
                <a:latin typeface="Courier New" charset="0"/>
              </a:rPr>
              <a:t>’</a:t>
            </a:r>
            <a:r>
              <a:rPr lang="en-US" sz="2000" b="1">
                <a:latin typeface="Courier New" charset="0"/>
              </a:rPr>
              <a:t>t eat beef.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b="1">
                <a:latin typeface="Courier New" charset="0"/>
              </a:rPr>
              <a:t>    L*    L* L*L-L%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000" b="1">
                <a:latin typeface="Courier New" charset="0"/>
              </a:rPr>
              <a:t>Marianna made the marmalade.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b="1">
                <a:latin typeface="Courier New" charset="0"/>
              </a:rPr>
              <a:t>      H*                 L-L%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b="1">
                <a:latin typeface="Courier New" charset="0"/>
              </a:rPr>
              <a:t>      L*                 H-H%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ja-JP" altLang="en-US" sz="2000" b="1">
                <a:latin typeface="Courier New" charset="0"/>
              </a:rPr>
              <a:t>“</a:t>
            </a:r>
            <a:r>
              <a:rPr lang="en-US" sz="2000" b="1">
                <a:latin typeface="Courier New" charset="0"/>
              </a:rPr>
              <a:t>I</a:t>
            </a:r>
            <a:r>
              <a:rPr lang="ja-JP" altLang="en-US" sz="2000" b="1">
                <a:latin typeface="Courier New" charset="0"/>
              </a:rPr>
              <a:t>”</a:t>
            </a:r>
            <a:r>
              <a:rPr lang="en-US" sz="2000" b="1">
                <a:latin typeface="Courier New" charset="0"/>
              </a:rPr>
              <a:t> means insert.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b="1">
                <a:latin typeface="Courier New" charset="0"/>
              </a:rPr>
              <a:t>  H*    H*   H*L-L%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b="1">
                <a:latin typeface="Courier New" charset="0"/>
              </a:rPr>
              <a:t>	  1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b="1">
                <a:latin typeface="Courier New" charset="0"/>
              </a:rPr>
              <a:t>  H*L-       H*L-L%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b="1">
                <a:latin typeface="Courier New" charset="0"/>
              </a:rPr>
              <a:t>    3</a:t>
            </a:r>
          </a:p>
        </p:txBody>
      </p:sp>
      <p:pic>
        <p:nvPicPr>
          <p:cNvPr id="949252" name="4593B633.WAV">
            <a:hlinkClick r:id="" action="ppaction://media"/>
          </p:cNvPr>
          <p:cNvPicPr>
            <a:picLocks noRot="1"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31242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49253" name="6B29B793.WAV">
            <a:hlinkClick r:id="" action="ppaction://media"/>
          </p:cNvPr>
          <p:cNvPicPr>
            <a:picLocks noRot="1" noChangeAspect="1" noChangeArrowheads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36576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49254" name="F07FA0C6.WAV">
            <a:hlinkClick r:id="" action="ppaction://media"/>
          </p:cNvPr>
          <p:cNvPicPr>
            <a:picLocks noRot="1" noChangeAspect="1" noChangeArrowheads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3434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49255" name="5E401F8C.WAV">
            <a:hlinkClick r:id="" action="ppaction://media"/>
          </p:cNvPr>
          <p:cNvPicPr>
            <a:picLocks noRot="1" noChangeAspect="1" noChangeArrowheads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51816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49256" name="0A2105AD.WAV">
            <a:hlinkClick r:id="" action="ppaction://media"/>
          </p:cNvPr>
          <p:cNvPicPr>
            <a:picLocks noRot="1" noChangeAspect="1" noChangeArrowheads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19812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9993" name="Rectangle 9"/>
          <p:cNvSpPr>
            <a:spLocks noChangeArrowheads="1"/>
          </p:cNvSpPr>
          <p:nvPr/>
        </p:nvSpPr>
        <p:spPr bwMode="auto">
          <a:xfrm>
            <a:off x="5867400" y="6483350"/>
            <a:ext cx="30416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>
                <a:latin typeface="Comic Sans MS" charset="0"/>
              </a:rPr>
              <a:t>Slide from Lavoie and Podesva</a:t>
            </a:r>
          </a:p>
        </p:txBody>
      </p:sp>
    </p:spTree>
    <p:extLst>
      <p:ext uri="{BB962C8B-B14F-4D97-AF65-F5344CB8AC3E}">
        <p14:creationId xmlns:p14="http://schemas.microsoft.com/office/powerpoint/2010/main" val="298466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492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7" fill="hold"/>
                                        <p:tgtEl>
                                          <p:spTgt spid="9492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9252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4925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492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610" fill="hold"/>
                                        <p:tgtEl>
                                          <p:spTgt spid="9492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9253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4925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9492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 nodeType="clickPar">
                      <p:stCondLst>
                        <p:cond delay="0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13" fill="hold"/>
                                        <p:tgtEl>
                                          <p:spTgt spid="9492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9254"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49254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492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 nodeType="clickPar">
                      <p:stCondLst>
                        <p:cond delay="0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272" fill="hold"/>
                                        <p:tgtEl>
                                          <p:spTgt spid="9492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9255"/>
                  </p:tgtEl>
                </p:cond>
              </p:nextCondLst>
            </p:seq>
            <p:audio>
              <p:cMediaNode vol="100000">
                <p:cTn id="25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49255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9492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 nodeType="clickPar">
                      <p:stCondLst>
                        <p:cond delay="0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569" fill="hold"/>
                                        <p:tgtEl>
                                          <p:spTgt spid="9492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9256"/>
                  </p:tgtEl>
                </p:cond>
              </p:nextCondLst>
            </p:seq>
            <p:audio>
              <p:cMediaNode vol="100000">
                <p:cTn id="31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49256"/>
                </p:tgtEl>
              </p:cMediaNode>
            </p:audio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 (Concatenation) Cost</a:t>
            </a:r>
          </a:p>
        </p:txBody>
      </p:sp>
      <p:sp>
        <p:nvSpPr>
          <p:cNvPr id="1044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Measure of smoothness of join</a:t>
            </a:r>
          </a:p>
          <a:p>
            <a:r>
              <a:rPr lang="en-US"/>
              <a:t>Measured between two database units (target is irrelevant)</a:t>
            </a:r>
          </a:p>
          <a:p>
            <a:r>
              <a:rPr lang="en-US"/>
              <a:t>Features, costs, and weights</a:t>
            </a:r>
          </a:p>
          <a:p>
            <a:r>
              <a:rPr lang="en-US"/>
              <a:t>Comprised of k subcosts:</a:t>
            </a:r>
          </a:p>
          <a:p>
            <a:pPr lvl="1"/>
            <a:r>
              <a:rPr lang="en-US"/>
              <a:t>Spectral features</a:t>
            </a:r>
          </a:p>
          <a:p>
            <a:pPr lvl="1"/>
            <a:r>
              <a:rPr lang="en-US"/>
              <a:t>F0</a:t>
            </a:r>
          </a:p>
          <a:p>
            <a:pPr lvl="1"/>
            <a:r>
              <a:rPr lang="en-US"/>
              <a:t>Energy</a:t>
            </a:r>
          </a:p>
          <a:p>
            <a:r>
              <a:rPr lang="en-US"/>
              <a:t>Join cost:</a:t>
            </a:r>
          </a:p>
          <a:p>
            <a:endParaRPr lang="en-US"/>
          </a:p>
        </p:txBody>
      </p:sp>
      <p:graphicFrame>
        <p:nvGraphicFramePr>
          <p:cNvPr id="10445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0059808"/>
              </p:ext>
            </p:extLst>
          </p:nvPr>
        </p:nvGraphicFramePr>
        <p:xfrm>
          <a:off x="2943062" y="4876800"/>
          <a:ext cx="5210338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44" name="Equation" r:id="rId4" imgW="1790700" imgH="444500" progId="Equation.3">
                  <p:embed/>
                </p:oleObj>
              </mc:Choice>
              <mc:Fallback>
                <p:oleObj name="Equation" r:id="rId4" imgW="17907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43062" y="4876800"/>
                        <a:ext cx="5210338" cy="1295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453" name="Rectangle 5"/>
          <p:cNvSpPr>
            <a:spLocks noChangeArrowheads="1"/>
          </p:cNvSpPr>
          <p:nvPr/>
        </p:nvSpPr>
        <p:spPr bwMode="auto">
          <a:xfrm>
            <a:off x="6781800" y="6521450"/>
            <a:ext cx="2052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Paul Taylor</a:t>
            </a:r>
          </a:p>
        </p:txBody>
      </p:sp>
    </p:spTree>
    <p:extLst>
      <p:ext uri="{BB962C8B-B14F-4D97-AF65-F5344CB8AC3E}">
        <p14:creationId xmlns:p14="http://schemas.microsoft.com/office/powerpoint/2010/main" val="3563438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 costs</a:t>
            </a: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Hunt and Black 1996</a:t>
            </a:r>
          </a:p>
          <a:p>
            <a:r>
              <a:rPr lang="en-US" dirty="0"/>
              <a:t>If u</a:t>
            </a:r>
            <a:r>
              <a:rPr lang="en-US" sz="3200" baseline="-25000" dirty="0"/>
              <a:t>i-1</a:t>
            </a:r>
            <a:r>
              <a:rPr lang="en-US" dirty="0"/>
              <a:t>== </a:t>
            </a:r>
            <a:r>
              <a:rPr lang="en-US" dirty="0" err="1"/>
              <a:t>prev</a:t>
            </a:r>
            <a:r>
              <a:rPr lang="en-US" dirty="0"/>
              <a:t>(</a:t>
            </a:r>
            <a:r>
              <a:rPr lang="en-US" dirty="0" err="1"/>
              <a:t>u</a:t>
            </a:r>
            <a:r>
              <a:rPr lang="en-US" sz="3200" baseline="-25000" dirty="0" err="1"/>
              <a:t>i</a:t>
            </a:r>
            <a:r>
              <a:rPr lang="en-US" dirty="0"/>
              <a:t>) </a:t>
            </a:r>
          </a:p>
          <a:p>
            <a:pPr marL="319088" lvl="1" indent="0">
              <a:buNone/>
            </a:pPr>
            <a:r>
              <a:rPr lang="en-US" sz="2800" dirty="0"/>
              <a:t>cc=0</a:t>
            </a:r>
          </a:p>
          <a:p>
            <a:r>
              <a:rPr lang="en-US" dirty="0"/>
              <a:t>Used</a:t>
            </a:r>
          </a:p>
          <a:p>
            <a:pPr lvl="1"/>
            <a:r>
              <a:rPr lang="en-US" dirty="0"/>
              <a:t>MFCC (</a:t>
            </a:r>
            <a:r>
              <a:rPr lang="en-US" dirty="0" err="1"/>
              <a:t>mel</a:t>
            </a:r>
            <a:r>
              <a:rPr lang="en-US" dirty="0"/>
              <a:t> </a:t>
            </a:r>
            <a:r>
              <a:rPr lang="en-US" dirty="0" err="1"/>
              <a:t>cepstral</a:t>
            </a:r>
            <a:r>
              <a:rPr lang="en-US" dirty="0"/>
              <a:t> features)</a:t>
            </a:r>
          </a:p>
          <a:p>
            <a:pPr lvl="1"/>
            <a:r>
              <a:rPr lang="en-US" dirty="0"/>
              <a:t>Local F0</a:t>
            </a:r>
          </a:p>
          <a:p>
            <a:pPr lvl="1"/>
            <a:r>
              <a:rPr lang="en-US" dirty="0"/>
              <a:t>Local absolute power</a:t>
            </a:r>
          </a:p>
          <a:p>
            <a:pPr lvl="1"/>
            <a:r>
              <a:rPr lang="en-US" dirty="0"/>
              <a:t>Hand tuned weights</a:t>
            </a:r>
          </a:p>
        </p:txBody>
      </p:sp>
    </p:spTree>
    <p:extLst>
      <p:ext uri="{BB962C8B-B14F-4D97-AF65-F5344CB8AC3E}">
        <p14:creationId xmlns:p14="http://schemas.microsoft.com/office/powerpoint/2010/main" val="147002521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 costs</a:t>
            </a:r>
          </a:p>
        </p:txBody>
      </p:sp>
      <p:sp>
        <p:nvSpPr>
          <p:cNvPr id="1085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join cost can be used for more than just part of search</a:t>
            </a:r>
          </a:p>
          <a:p>
            <a:r>
              <a:rPr lang="en-US"/>
              <a:t>Can use the join cost for optimal coupling (Isard and Taylor 1991, Conkie 1996), i.e., finding the best place to join the two units.</a:t>
            </a:r>
          </a:p>
          <a:p>
            <a:pPr lvl="1"/>
            <a:r>
              <a:rPr lang="en-US"/>
              <a:t>Vary edges within a small amount to find best place for join</a:t>
            </a:r>
          </a:p>
          <a:p>
            <a:pPr lvl="1"/>
            <a:r>
              <a:rPr lang="en-US"/>
              <a:t>This allows different joins with different units</a:t>
            </a:r>
          </a:p>
          <a:p>
            <a:pPr lvl="1"/>
            <a:r>
              <a:rPr lang="en-US"/>
              <a:t>Thus labeling of database (or diphones) need not be so accurate</a:t>
            </a:r>
          </a:p>
        </p:txBody>
      </p:sp>
    </p:spTree>
    <p:extLst>
      <p:ext uri="{BB962C8B-B14F-4D97-AF65-F5344CB8AC3E}">
        <p14:creationId xmlns:p14="http://schemas.microsoft.com/office/powerpoint/2010/main" val="27298231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Total Costs</a:t>
            </a:r>
          </a:p>
        </p:txBody>
      </p:sp>
      <p:sp>
        <p:nvSpPr>
          <p:cNvPr id="11059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Hunt and Black 1996</a:t>
            </a:r>
          </a:p>
          <a:p>
            <a:r>
              <a:rPr lang="en-US"/>
              <a:t>We now have weights (per phone type) for features set between target and database units</a:t>
            </a:r>
          </a:p>
          <a:p>
            <a:r>
              <a:rPr lang="en-US"/>
              <a:t>Find best path of units through database that minimize: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Standard problem solvable with Viterbi search with beam width constraint for pruning</a:t>
            </a:r>
          </a:p>
        </p:txBody>
      </p:sp>
      <p:graphicFrame>
        <p:nvGraphicFramePr>
          <p:cNvPr id="11059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19652"/>
              </p:ext>
            </p:extLst>
          </p:nvPr>
        </p:nvGraphicFramePr>
        <p:xfrm>
          <a:off x="1600200" y="3810000"/>
          <a:ext cx="5932488" cy="985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340" name="Equation" r:id="rId4" imgW="2603500" imgH="431800" progId="Equation.3">
                  <p:embed/>
                </p:oleObj>
              </mc:Choice>
              <mc:Fallback>
                <p:oleObj name="Equation" r:id="rId4" imgW="26035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3810000"/>
                        <a:ext cx="5932488" cy="985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0598" name="Rectangle 5"/>
          <p:cNvSpPr>
            <a:spLocks noChangeArrowheads="1"/>
          </p:cNvSpPr>
          <p:nvPr/>
        </p:nvSpPr>
        <p:spPr bwMode="auto">
          <a:xfrm>
            <a:off x="1736725" y="4346575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graphicFrame>
        <p:nvGraphicFramePr>
          <p:cNvPr id="11059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5842447"/>
              </p:ext>
            </p:extLst>
          </p:nvPr>
        </p:nvGraphicFramePr>
        <p:xfrm>
          <a:off x="2590800" y="4800600"/>
          <a:ext cx="3113088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341" name="Equation" r:id="rId6" imgW="1295400" imgH="317500" progId="Equation.3">
                  <p:embed/>
                </p:oleObj>
              </mc:Choice>
              <mc:Fallback>
                <p:oleObj name="Equation" r:id="rId6" imgW="1295400" imgH="317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4800600"/>
                        <a:ext cx="3113088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0599" name="Rectangle 7"/>
          <p:cNvSpPr>
            <a:spLocks noChangeArrowheads="1"/>
          </p:cNvSpPr>
          <p:nvPr/>
        </p:nvSpPr>
        <p:spPr bwMode="auto">
          <a:xfrm>
            <a:off x="6781800" y="6521450"/>
            <a:ext cx="2052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Paul Taylor</a:t>
            </a:r>
          </a:p>
        </p:txBody>
      </p:sp>
    </p:spTree>
    <p:extLst>
      <p:ext uri="{BB962C8B-B14F-4D97-AF65-F5344CB8AC3E}">
        <p14:creationId xmlns:p14="http://schemas.microsoft.com/office/powerpoint/2010/main" val="63572509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Selection Search</a:t>
            </a:r>
          </a:p>
        </p:txBody>
      </p:sp>
      <p:pic>
        <p:nvPicPr>
          <p:cNvPr id="116740" name="Picture 4" descr="uni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16125"/>
            <a:ext cx="9144000" cy="387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65429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Database creation (1)</a:t>
            </a:r>
          </a:p>
        </p:txBody>
      </p:sp>
      <p:sp>
        <p:nvSpPr>
          <p:cNvPr id="117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686800" cy="4572000"/>
          </a:xfrm>
        </p:spPr>
        <p:txBody>
          <a:bodyPr/>
          <a:lstStyle/>
          <a:p>
            <a:r>
              <a:rPr lang="en-US" sz="2800" dirty="0"/>
              <a:t>Good speaker</a:t>
            </a:r>
          </a:p>
          <a:p>
            <a:pPr lvl="1"/>
            <a:r>
              <a:rPr lang="en-US" sz="2800" dirty="0"/>
              <a:t>Professional speakers are always better:</a:t>
            </a:r>
          </a:p>
          <a:p>
            <a:pPr lvl="2">
              <a:lnSpc>
                <a:spcPct val="90000"/>
              </a:lnSpc>
            </a:pPr>
            <a:r>
              <a:rPr lang="en-US" sz="2400" dirty="0"/>
              <a:t>Consistent style and articulation</a:t>
            </a:r>
          </a:p>
          <a:p>
            <a:pPr lvl="1"/>
            <a:r>
              <a:rPr lang="en-US" sz="2800" dirty="0"/>
              <a:t>Ideally (according to AT&amp;T experiments):</a:t>
            </a:r>
          </a:p>
          <a:p>
            <a:pPr lvl="2">
              <a:lnSpc>
                <a:spcPct val="90000"/>
              </a:lnSpc>
            </a:pPr>
            <a:r>
              <a:rPr lang="en-US" sz="2400" dirty="0"/>
              <a:t>Record 20 professional speakers (small amounts of data)</a:t>
            </a:r>
          </a:p>
          <a:p>
            <a:pPr lvl="2">
              <a:lnSpc>
                <a:spcPct val="90000"/>
              </a:lnSpc>
            </a:pPr>
            <a:r>
              <a:rPr lang="en-US" sz="2400" dirty="0"/>
              <a:t>Build simple synthesis examples</a:t>
            </a:r>
          </a:p>
          <a:p>
            <a:pPr lvl="2">
              <a:lnSpc>
                <a:spcPct val="90000"/>
              </a:lnSpc>
            </a:pPr>
            <a:r>
              <a:rPr lang="en-US" sz="2400" dirty="0"/>
              <a:t>Get many (200?) people to listen and score them</a:t>
            </a:r>
          </a:p>
          <a:p>
            <a:pPr lvl="2">
              <a:lnSpc>
                <a:spcPct val="90000"/>
              </a:lnSpc>
            </a:pPr>
            <a:r>
              <a:rPr lang="en-US" sz="2400" dirty="0"/>
              <a:t>Take best voices</a:t>
            </a:r>
          </a:p>
          <a:p>
            <a:pPr lvl="1"/>
            <a:r>
              <a:rPr lang="en-US" sz="2800" dirty="0"/>
              <a:t>Correlates for human preferences:</a:t>
            </a:r>
          </a:p>
          <a:p>
            <a:pPr lvl="2">
              <a:lnSpc>
                <a:spcPct val="90000"/>
              </a:lnSpc>
            </a:pPr>
            <a:r>
              <a:rPr lang="en-US" sz="2400" dirty="0"/>
              <a:t>High power in unvoiced speech</a:t>
            </a:r>
          </a:p>
          <a:p>
            <a:pPr lvl="2">
              <a:lnSpc>
                <a:spcPct val="90000"/>
              </a:lnSpc>
            </a:pPr>
            <a:r>
              <a:rPr lang="en-US" sz="2400" dirty="0"/>
              <a:t>High power in higher frequencies</a:t>
            </a:r>
          </a:p>
          <a:p>
            <a:pPr lvl="2">
              <a:lnSpc>
                <a:spcPct val="90000"/>
              </a:lnSpc>
            </a:pPr>
            <a:r>
              <a:rPr lang="en-US" sz="2400" dirty="0"/>
              <a:t>Larger pitch range</a:t>
            </a:r>
          </a:p>
        </p:txBody>
      </p:sp>
      <p:sp>
        <p:nvSpPr>
          <p:cNvPr id="117764" name="Rectangle 4"/>
          <p:cNvSpPr>
            <a:spLocks noChangeArrowheads="1"/>
          </p:cNvSpPr>
          <p:nvPr/>
        </p:nvSpPr>
        <p:spPr bwMode="auto">
          <a:xfrm>
            <a:off x="5181600" y="6521450"/>
            <a:ext cx="36258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Text from Paul Taylor and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159155398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Database creation (2)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Good recording conditions</a:t>
            </a:r>
          </a:p>
          <a:p>
            <a:r>
              <a:rPr lang="en-US"/>
              <a:t>Good script</a:t>
            </a:r>
          </a:p>
          <a:p>
            <a:pPr lvl="1"/>
            <a:r>
              <a:rPr lang="en-US"/>
              <a:t>Application dependent helps</a:t>
            </a:r>
          </a:p>
          <a:p>
            <a:pPr lvl="2"/>
            <a:r>
              <a:rPr lang="en-US"/>
              <a:t>Good word coverage</a:t>
            </a:r>
          </a:p>
          <a:p>
            <a:pPr lvl="2"/>
            <a:r>
              <a:rPr lang="en-US"/>
              <a:t>News data synthesizes as news data</a:t>
            </a:r>
          </a:p>
          <a:p>
            <a:pPr lvl="2"/>
            <a:r>
              <a:rPr lang="en-US"/>
              <a:t>News data is bad for dialog.</a:t>
            </a:r>
          </a:p>
          <a:p>
            <a:pPr lvl="1"/>
            <a:r>
              <a:rPr lang="en-US"/>
              <a:t>Good phonetic coverage, especially wrt context</a:t>
            </a:r>
          </a:p>
          <a:p>
            <a:pPr lvl="1"/>
            <a:r>
              <a:rPr lang="en-US"/>
              <a:t>Low ambiguity</a:t>
            </a:r>
          </a:p>
          <a:p>
            <a:pPr lvl="1"/>
            <a:r>
              <a:rPr lang="en-US"/>
              <a:t>Easy to read</a:t>
            </a:r>
          </a:p>
          <a:p>
            <a:r>
              <a:rPr lang="en-US"/>
              <a:t>Annotate at phone level, with stress, word information, phrase breaks</a:t>
            </a:r>
          </a:p>
        </p:txBody>
      </p:sp>
      <p:sp>
        <p:nvSpPr>
          <p:cNvPr id="119812" name="Rectangle 4"/>
          <p:cNvSpPr>
            <a:spLocks noChangeArrowheads="1"/>
          </p:cNvSpPr>
          <p:nvPr/>
        </p:nvSpPr>
        <p:spPr bwMode="auto">
          <a:xfrm>
            <a:off x="5181600" y="6521450"/>
            <a:ext cx="36258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Text from Paul Taylor and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39876194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database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</a:t>
            </a:r>
            <a:r>
              <a:rPr lang="en-US" dirty="0" err="1"/>
              <a:t>diphones</a:t>
            </a:r>
            <a:r>
              <a:rPr lang="en-US" dirty="0"/>
              <a:t>, prosodic variation is a good thing</a:t>
            </a:r>
          </a:p>
          <a:p>
            <a:r>
              <a:rPr lang="en-US" dirty="0"/>
              <a:t>Accurate annotation is crucial</a:t>
            </a:r>
          </a:p>
          <a:p>
            <a:r>
              <a:rPr lang="en-US" dirty="0"/>
              <a:t>Pitch annotation needs to be </a:t>
            </a:r>
            <a:r>
              <a:rPr lang="en-US" b="1" dirty="0"/>
              <a:t>very very </a:t>
            </a:r>
            <a:r>
              <a:rPr lang="en-US" dirty="0"/>
              <a:t>accurate</a:t>
            </a:r>
          </a:p>
          <a:p>
            <a:r>
              <a:rPr lang="en-US" dirty="0"/>
              <a:t>Phone alignments can be done automatically, as described for </a:t>
            </a:r>
            <a:r>
              <a:rPr lang="en-US" dirty="0" err="1"/>
              <a:t>diphones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6664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Practical System Issues</a:t>
            </a:r>
          </a:p>
        </p:txBody>
      </p:sp>
      <p:sp>
        <p:nvSpPr>
          <p:cNvPr id="123907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143000"/>
            <a:ext cx="7772400" cy="4572000"/>
          </a:xfrm>
        </p:spPr>
        <p:txBody>
          <a:bodyPr/>
          <a:lstStyle/>
          <a:p>
            <a:r>
              <a:rPr lang="en-US" dirty="0"/>
              <a:t>Size of typical system:</a:t>
            </a:r>
          </a:p>
          <a:p>
            <a:pPr marL="319088" lvl="1" indent="0">
              <a:buNone/>
            </a:pPr>
            <a:r>
              <a:rPr lang="en-US" dirty="0"/>
              <a:t>~300M</a:t>
            </a:r>
          </a:p>
          <a:p>
            <a:r>
              <a:rPr lang="en-US" dirty="0"/>
              <a:t>Speed:</a:t>
            </a:r>
          </a:p>
          <a:p>
            <a:pPr lvl="1"/>
            <a:r>
              <a:rPr lang="en-US" dirty="0"/>
              <a:t>For each </a:t>
            </a:r>
            <a:r>
              <a:rPr lang="en-US" dirty="0" err="1"/>
              <a:t>diphone</a:t>
            </a:r>
            <a:r>
              <a:rPr lang="en-US" dirty="0"/>
              <a:t>, average of 1000 units to choose from, so:</a:t>
            </a:r>
          </a:p>
          <a:p>
            <a:pPr lvl="1"/>
            <a:r>
              <a:rPr lang="en-US" dirty="0"/>
              <a:t>1000 target costs</a:t>
            </a:r>
          </a:p>
          <a:p>
            <a:pPr lvl="1"/>
            <a:r>
              <a:rPr lang="en-US" dirty="0"/>
              <a:t>1000x1000 join costs</a:t>
            </a:r>
          </a:p>
          <a:p>
            <a:pPr lvl="1"/>
            <a:r>
              <a:rPr lang="en-US" dirty="0"/>
              <a:t>Each join cost, say 30x30 float point calculations</a:t>
            </a:r>
          </a:p>
          <a:p>
            <a:pPr lvl="1"/>
            <a:r>
              <a:rPr lang="en-US" dirty="0"/>
              <a:t>10-15 </a:t>
            </a:r>
            <a:r>
              <a:rPr lang="en-US" dirty="0" err="1"/>
              <a:t>diphones</a:t>
            </a:r>
            <a:r>
              <a:rPr lang="en-US" dirty="0"/>
              <a:t> per second</a:t>
            </a:r>
          </a:p>
          <a:p>
            <a:pPr lvl="1"/>
            <a:r>
              <a:rPr lang="en-US" dirty="0"/>
              <a:t>10 billion floating point calculations per second</a:t>
            </a:r>
          </a:p>
          <a:p>
            <a:r>
              <a:rPr lang="en-US" dirty="0"/>
              <a:t>But commercial systems must run ~50x faster than real time</a:t>
            </a:r>
          </a:p>
          <a:p>
            <a:r>
              <a:rPr lang="en-US" dirty="0"/>
              <a:t>Heavy pruning essential: 1000 units -&gt; 25 units</a:t>
            </a:r>
          </a:p>
        </p:txBody>
      </p:sp>
      <p:sp>
        <p:nvSpPr>
          <p:cNvPr id="123908" name="Rectangle 4"/>
          <p:cNvSpPr>
            <a:spLocks noChangeArrowheads="1"/>
          </p:cNvSpPr>
          <p:nvPr/>
        </p:nvSpPr>
        <p:spPr bwMode="auto">
          <a:xfrm>
            <a:off x="6781800" y="6521450"/>
            <a:ext cx="20526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Paul Taylor</a:t>
            </a:r>
          </a:p>
        </p:txBody>
      </p:sp>
    </p:spTree>
    <p:extLst>
      <p:ext uri="{BB962C8B-B14F-4D97-AF65-F5344CB8AC3E}">
        <p14:creationId xmlns:p14="http://schemas.microsoft.com/office/powerpoint/2010/main" val="31167828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Unit Selection Summary</a:t>
            </a:r>
          </a:p>
        </p:txBody>
      </p:sp>
      <p:sp>
        <p:nvSpPr>
          <p:cNvPr id="12595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686800" cy="4572000"/>
          </a:xfrm>
        </p:spPr>
        <p:txBody>
          <a:bodyPr/>
          <a:lstStyle/>
          <a:p>
            <a:r>
              <a:rPr lang="en-US" sz="2800" dirty="0"/>
              <a:t>Advantages</a:t>
            </a:r>
          </a:p>
          <a:p>
            <a:pPr lvl="1"/>
            <a:r>
              <a:rPr lang="en-US" sz="2800" dirty="0"/>
              <a:t>Quality is far superior to </a:t>
            </a:r>
            <a:r>
              <a:rPr lang="en-US" sz="2800" dirty="0" err="1"/>
              <a:t>diphones</a:t>
            </a:r>
            <a:endParaRPr lang="en-US" sz="2800" dirty="0"/>
          </a:p>
          <a:p>
            <a:pPr lvl="1"/>
            <a:r>
              <a:rPr lang="en-US" sz="2800" dirty="0"/>
              <a:t>Natural prosody selection sounds better</a:t>
            </a:r>
          </a:p>
          <a:p>
            <a:r>
              <a:rPr lang="en-US" sz="2800" dirty="0"/>
              <a:t>Disadvantages:</a:t>
            </a:r>
          </a:p>
          <a:p>
            <a:pPr lvl="1"/>
            <a:r>
              <a:rPr lang="en-US" sz="2800" dirty="0"/>
              <a:t>Quality can be very bad in places</a:t>
            </a:r>
          </a:p>
          <a:p>
            <a:pPr lvl="2"/>
            <a:r>
              <a:rPr lang="en-US" sz="2400" dirty="0"/>
              <a:t>HCI problem: mix of very good and very bad is quite annoying</a:t>
            </a:r>
          </a:p>
          <a:p>
            <a:pPr lvl="1"/>
            <a:r>
              <a:rPr lang="en-US" sz="2800" dirty="0"/>
              <a:t>Synthesis is computationally expensive</a:t>
            </a:r>
          </a:p>
          <a:p>
            <a:pPr lvl="1"/>
            <a:r>
              <a:rPr lang="en-US" sz="2800" dirty="0"/>
              <a:t>Can’t synthesize everything you want:</a:t>
            </a:r>
          </a:p>
          <a:p>
            <a:pPr lvl="2"/>
            <a:r>
              <a:rPr lang="en-US" sz="2400" dirty="0"/>
              <a:t>Unit </a:t>
            </a:r>
            <a:r>
              <a:rPr lang="en-US" sz="2400" dirty="0" err="1"/>
              <a:t>seleciton</a:t>
            </a:r>
            <a:r>
              <a:rPr lang="en-US" sz="2400" dirty="0"/>
              <a:t> (unlike </a:t>
            </a:r>
            <a:r>
              <a:rPr lang="en-US" sz="2400" dirty="0" err="1"/>
              <a:t>diphone</a:t>
            </a:r>
            <a:r>
              <a:rPr lang="en-US" sz="2400" dirty="0"/>
              <a:t> synth) can’t move emphasis</a:t>
            </a:r>
          </a:p>
          <a:p>
            <a:pPr lvl="2"/>
            <a:r>
              <a:rPr lang="en-US" sz="2400" dirty="0"/>
              <a:t>Unit selection gives good (but possibly incorrect) result</a:t>
            </a:r>
          </a:p>
        </p:txBody>
      </p:sp>
      <p:sp>
        <p:nvSpPr>
          <p:cNvPr id="125956" name="Rectangle 4"/>
          <p:cNvSpPr>
            <a:spLocks noChangeArrowheads="1"/>
          </p:cNvSpPr>
          <p:nvPr/>
        </p:nvSpPr>
        <p:spPr bwMode="auto">
          <a:xfrm>
            <a:off x="6664325" y="6462713"/>
            <a:ext cx="23225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Slide from Richard Sproat</a:t>
            </a:r>
          </a:p>
        </p:txBody>
      </p:sp>
    </p:spTree>
    <p:extLst>
      <p:ext uri="{BB962C8B-B14F-4D97-AF65-F5344CB8AC3E}">
        <p14:creationId xmlns:p14="http://schemas.microsoft.com/office/powerpoint/2010/main" val="2474984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ToBI</a:t>
            </a:r>
          </a:p>
        </p:txBody>
      </p:sp>
      <p:sp>
        <p:nvSpPr>
          <p:cNvPr id="17203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09600" y="1447800"/>
            <a:ext cx="8077200" cy="4572000"/>
          </a:xfrm>
        </p:spPr>
        <p:txBody>
          <a:bodyPr/>
          <a:lstStyle/>
          <a:p>
            <a:r>
              <a:rPr lang="en-US" dirty="0">
                <a:hlinkClick r:id="rId3"/>
              </a:rPr>
              <a:t>http://www.ling.ohio-state.edu/~tobi/</a:t>
            </a:r>
            <a:endParaRPr lang="en-US" dirty="0"/>
          </a:p>
          <a:p>
            <a:r>
              <a:rPr lang="en-US" dirty="0"/>
              <a:t>TOBI for American English</a:t>
            </a:r>
          </a:p>
          <a:p>
            <a:pPr lvl="1"/>
            <a:r>
              <a:rPr lang="en-US" dirty="0">
                <a:hlinkClick r:id="rId4"/>
              </a:rPr>
              <a:t>http://www.ling.ohio-state.edu/~tobi/ame_tobi/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sz="2000" dirty="0"/>
              <a:t>Silverman, K., Beckman, M., </a:t>
            </a:r>
            <a:r>
              <a:rPr lang="en-US" sz="2000" dirty="0" err="1"/>
              <a:t>Pitrelli</a:t>
            </a:r>
            <a:r>
              <a:rPr lang="en-US" sz="2000" dirty="0"/>
              <a:t>, J., </a:t>
            </a:r>
            <a:r>
              <a:rPr lang="en-US" sz="2000" dirty="0" err="1"/>
              <a:t>Ostendorf</a:t>
            </a:r>
            <a:r>
              <a:rPr lang="en-US" sz="2000" dirty="0"/>
              <a:t>, M., Wightman, C., Price,  P., </a:t>
            </a:r>
            <a:r>
              <a:rPr lang="en-US" sz="2000" dirty="0" err="1"/>
              <a:t>Pierrehumbert</a:t>
            </a:r>
            <a:r>
              <a:rPr lang="en-US" sz="2000" dirty="0"/>
              <a:t>, J., and Hirschberg, J. (1992). </a:t>
            </a:r>
            <a:r>
              <a:rPr lang="en-US" sz="2000" dirty="0" err="1"/>
              <a:t>ToBI</a:t>
            </a:r>
            <a:r>
              <a:rPr lang="en-US" sz="2000" dirty="0"/>
              <a:t>: a standard for </a:t>
            </a:r>
            <a:r>
              <a:rPr lang="en-US" sz="2000" dirty="0" err="1"/>
              <a:t>labelling</a:t>
            </a:r>
            <a:r>
              <a:rPr lang="en-US" sz="2000" dirty="0"/>
              <a:t> English prosody. In Proceedings of ICSLP92, volume 2, pages 867-870</a:t>
            </a:r>
          </a:p>
          <a:p>
            <a:pPr marL="0" indent="0">
              <a:buNone/>
            </a:pPr>
            <a:r>
              <a:rPr lang="en-US" sz="2000" dirty="0" err="1"/>
              <a:t>Pitrelli</a:t>
            </a:r>
            <a:r>
              <a:rPr lang="en-US" sz="2000" dirty="0"/>
              <a:t>, J. F., Beckman, M. E., and Hirschberg, J. (1994). Evaluation of prosodic transcription labeling reliability in the  </a:t>
            </a:r>
            <a:r>
              <a:rPr lang="en-US" sz="2000" dirty="0" err="1"/>
              <a:t>ToBI</a:t>
            </a:r>
            <a:r>
              <a:rPr lang="en-US" sz="2000" dirty="0"/>
              <a:t> framework. In ICSLP94, volume 1, pages 123-126</a:t>
            </a:r>
          </a:p>
          <a:p>
            <a:pPr marL="0" indent="0">
              <a:buNone/>
            </a:pPr>
            <a:r>
              <a:rPr lang="en-US" sz="2000" dirty="0" err="1"/>
              <a:t>Pierrehumbert</a:t>
            </a:r>
            <a:r>
              <a:rPr lang="en-US" sz="2000" dirty="0"/>
              <a:t>, J., and J. Hirschberg (1990) The meaning of intonation contours in the interpretation of discourse.  In P. R.  Cohen, </a:t>
            </a:r>
            <a:r>
              <a:rPr lang="en-US" sz="2000" dirty="0" err="1"/>
              <a:t>J.Morgan</a:t>
            </a:r>
            <a:r>
              <a:rPr lang="en-US" sz="2000" dirty="0"/>
              <a:t>, and M. E.  Pollack, eds., Plans and Intentions </a:t>
            </a:r>
            <a:r>
              <a:rPr lang="en-US" sz="2000" dirty="0" err="1"/>
              <a:t>inCommunication</a:t>
            </a:r>
            <a:r>
              <a:rPr lang="en-US" sz="2000" dirty="0"/>
              <a:t> and Discourse, 271-311.  MIT Press.</a:t>
            </a:r>
          </a:p>
          <a:p>
            <a:pPr marL="0" indent="0">
              <a:buNone/>
            </a:pPr>
            <a:r>
              <a:rPr lang="en-US" sz="2000" dirty="0"/>
              <a:t>Beckman and Elam. Guidelines for </a:t>
            </a:r>
            <a:r>
              <a:rPr lang="en-US" sz="2000" dirty="0" err="1"/>
              <a:t>ToBI</a:t>
            </a:r>
            <a:r>
              <a:rPr lang="en-US" sz="2000" dirty="0"/>
              <a:t> </a:t>
            </a:r>
            <a:r>
              <a:rPr lang="en-US" sz="2000" dirty="0" err="1"/>
              <a:t>Labelling</a:t>
            </a:r>
            <a:r>
              <a:rPr lang="en-US" sz="2000" dirty="0"/>
              <a:t>. Web.</a:t>
            </a:r>
          </a:p>
        </p:txBody>
      </p:sp>
    </p:spTree>
    <p:extLst>
      <p:ext uri="{BB962C8B-B14F-4D97-AF65-F5344CB8AC3E}">
        <p14:creationId xmlns:p14="http://schemas.microsoft.com/office/powerpoint/2010/main" val="147784569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Recap: Joining Units (+F0 + duration)</a:t>
            </a:r>
          </a:p>
        </p:txBody>
      </p:sp>
      <p:sp>
        <p:nvSpPr>
          <p:cNvPr id="1280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For unit selection, just like </a:t>
            </a:r>
            <a:r>
              <a:rPr lang="en-US" sz="2800" dirty="0" err="1"/>
              <a:t>diphone</a:t>
            </a:r>
            <a:r>
              <a:rPr lang="en-US" sz="2800" dirty="0"/>
              <a:t>, need to join the units</a:t>
            </a:r>
          </a:p>
          <a:p>
            <a:pPr lvl="1"/>
            <a:r>
              <a:rPr lang="en-US" sz="2800" dirty="0"/>
              <a:t>Pitch-synchronously</a:t>
            </a:r>
          </a:p>
          <a:p>
            <a:r>
              <a:rPr lang="en-US" sz="2800" dirty="0"/>
              <a:t>For </a:t>
            </a:r>
            <a:r>
              <a:rPr lang="en-US" sz="2800" dirty="0" err="1"/>
              <a:t>diphone</a:t>
            </a:r>
            <a:r>
              <a:rPr lang="en-US" sz="2800" dirty="0"/>
              <a:t> synthesis, need to modify F0 and duration</a:t>
            </a:r>
          </a:p>
          <a:p>
            <a:pPr lvl="1"/>
            <a:r>
              <a:rPr lang="en-US" sz="2800" dirty="0"/>
              <a:t>For unit selection, in principle also need to modify F0 and duration of selection units</a:t>
            </a:r>
          </a:p>
          <a:p>
            <a:pPr lvl="1"/>
            <a:r>
              <a:rPr lang="en-US" sz="2800" dirty="0"/>
              <a:t>But in practice, if unit-selection database is big enough (commercial systems) </a:t>
            </a:r>
          </a:p>
          <a:p>
            <a:pPr lvl="2"/>
            <a:r>
              <a:rPr lang="en-US" sz="2400" dirty="0"/>
              <a:t>no prosodic modifications (selected targets may already be close to desired prosody)</a:t>
            </a:r>
          </a:p>
        </p:txBody>
      </p:sp>
      <p:sp>
        <p:nvSpPr>
          <p:cNvPr id="128004" name="Rectangle 4"/>
          <p:cNvSpPr>
            <a:spLocks noChangeArrowheads="1"/>
          </p:cNvSpPr>
          <p:nvPr/>
        </p:nvSpPr>
        <p:spPr bwMode="auto">
          <a:xfrm>
            <a:off x="6664325" y="6462713"/>
            <a:ext cx="11033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Alan Black</a:t>
            </a:r>
          </a:p>
        </p:txBody>
      </p:sp>
    </p:spTree>
    <p:extLst>
      <p:ext uri="{BB962C8B-B14F-4D97-AF65-F5344CB8AC3E}">
        <p14:creationId xmlns:p14="http://schemas.microsoft.com/office/powerpoint/2010/main" val="6374543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Joining Units (just like diphones)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Dumb: </a:t>
            </a:r>
          </a:p>
          <a:p>
            <a:pPr lvl="1"/>
            <a:r>
              <a:rPr lang="en-US" sz="2800" dirty="0"/>
              <a:t>just join </a:t>
            </a:r>
          </a:p>
          <a:p>
            <a:pPr lvl="1"/>
            <a:r>
              <a:rPr lang="en-US" sz="2800" dirty="0"/>
              <a:t>Better: at zero crossings</a:t>
            </a:r>
          </a:p>
          <a:p>
            <a:r>
              <a:rPr lang="en-US" sz="2800" dirty="0"/>
              <a:t>TD-PSOLA</a:t>
            </a:r>
          </a:p>
          <a:p>
            <a:pPr lvl="1"/>
            <a:r>
              <a:rPr lang="en-US" sz="2800" dirty="0"/>
              <a:t>Time-domain pitch-synchronous overlap-and-add</a:t>
            </a:r>
          </a:p>
          <a:p>
            <a:pPr lvl="1"/>
            <a:r>
              <a:rPr lang="en-US" sz="2800" dirty="0"/>
              <a:t>Join at pitch periods (with windowing)</a:t>
            </a:r>
          </a:p>
        </p:txBody>
      </p:sp>
      <p:sp>
        <p:nvSpPr>
          <p:cNvPr id="130052" name="Rectangle 4"/>
          <p:cNvSpPr>
            <a:spLocks noChangeArrowheads="1"/>
          </p:cNvSpPr>
          <p:nvPr/>
        </p:nvSpPr>
        <p:spPr bwMode="auto">
          <a:xfrm>
            <a:off x="7104063" y="6496050"/>
            <a:ext cx="110331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Alan Black</a:t>
            </a:r>
          </a:p>
        </p:txBody>
      </p:sp>
    </p:spTree>
    <p:extLst>
      <p:ext uri="{BB962C8B-B14F-4D97-AF65-F5344CB8AC3E}">
        <p14:creationId xmlns:p14="http://schemas.microsoft.com/office/powerpoint/2010/main" val="116975353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4639"/>
            <a:ext cx="7772400" cy="639761"/>
          </a:xfrm>
        </p:spPr>
        <p:txBody>
          <a:bodyPr/>
          <a:lstStyle/>
          <a:p>
            <a:r>
              <a:rPr lang="en-US" dirty="0"/>
              <a:t>Evaluation of TTS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066800"/>
            <a:ext cx="7772400" cy="4572000"/>
          </a:xfrm>
        </p:spPr>
        <p:txBody>
          <a:bodyPr/>
          <a:lstStyle/>
          <a:p>
            <a:r>
              <a:rPr lang="en-US" dirty="0"/>
              <a:t>Intelligibility Tests</a:t>
            </a:r>
          </a:p>
          <a:p>
            <a:pPr lvl="1"/>
            <a:r>
              <a:rPr lang="en-US" dirty="0"/>
              <a:t>Diagnostic Rhyme Test (DRT)</a:t>
            </a:r>
          </a:p>
          <a:p>
            <a:pPr lvl="2"/>
            <a:r>
              <a:rPr lang="en-US" dirty="0"/>
              <a:t>Humans do listening identification choice between two words differing by a single phonetic feature</a:t>
            </a:r>
          </a:p>
          <a:p>
            <a:pPr lvl="3"/>
            <a:r>
              <a:rPr lang="en-US" dirty="0"/>
              <a:t>Voicing, nasality, </a:t>
            </a:r>
            <a:r>
              <a:rPr lang="en-US" dirty="0" err="1"/>
              <a:t>sustenation</a:t>
            </a:r>
            <a:r>
              <a:rPr lang="en-US" dirty="0"/>
              <a:t>, </a:t>
            </a:r>
            <a:r>
              <a:rPr lang="en-US" dirty="0" err="1"/>
              <a:t>sibilation</a:t>
            </a:r>
            <a:endParaRPr lang="en-US" dirty="0"/>
          </a:p>
          <a:p>
            <a:pPr lvl="2"/>
            <a:r>
              <a:rPr lang="en-US" dirty="0"/>
              <a:t>96 rhyming pairs</a:t>
            </a:r>
          </a:p>
          <a:p>
            <a:pPr lvl="2"/>
            <a:r>
              <a:rPr lang="en-US" dirty="0"/>
              <a:t>Veal/feel, meat/beat, </a:t>
            </a:r>
            <a:r>
              <a:rPr lang="en-US" dirty="0" err="1"/>
              <a:t>vee</a:t>
            </a:r>
            <a:r>
              <a:rPr lang="en-US" dirty="0"/>
              <a:t>/bee, zee/thee, </a:t>
            </a:r>
            <a:r>
              <a:rPr lang="en-US" dirty="0" err="1"/>
              <a:t>etc</a:t>
            </a:r>
            <a:endParaRPr lang="en-US" dirty="0"/>
          </a:p>
          <a:p>
            <a:pPr lvl="3"/>
            <a:r>
              <a:rPr lang="en-US" dirty="0"/>
              <a:t>Subject hears </a:t>
            </a:r>
            <a:r>
              <a:rPr lang="ja-JP" altLang="en-US" dirty="0"/>
              <a:t>“</a:t>
            </a:r>
            <a:r>
              <a:rPr lang="en-US" dirty="0"/>
              <a:t>veal</a:t>
            </a:r>
            <a:r>
              <a:rPr lang="ja-JP" altLang="en-US" dirty="0"/>
              <a:t>”</a:t>
            </a:r>
            <a:r>
              <a:rPr lang="en-US" dirty="0"/>
              <a:t>, chooses either </a:t>
            </a:r>
            <a:r>
              <a:rPr lang="ja-JP" altLang="en-US" dirty="0"/>
              <a:t>“</a:t>
            </a:r>
            <a:r>
              <a:rPr lang="en-US" dirty="0"/>
              <a:t>veal or </a:t>
            </a:r>
            <a:r>
              <a:rPr lang="ja-JP" altLang="en-US" dirty="0"/>
              <a:t>“</a:t>
            </a:r>
            <a:r>
              <a:rPr lang="en-US" dirty="0"/>
              <a:t>feel</a:t>
            </a:r>
            <a:r>
              <a:rPr lang="ja-JP" altLang="en-US" dirty="0"/>
              <a:t>”</a:t>
            </a:r>
            <a:endParaRPr lang="en-US" dirty="0"/>
          </a:p>
          <a:p>
            <a:pPr lvl="3"/>
            <a:r>
              <a:rPr lang="en-US" dirty="0"/>
              <a:t>Subject also hears </a:t>
            </a:r>
            <a:r>
              <a:rPr lang="ja-JP" altLang="en-US" dirty="0"/>
              <a:t>“</a:t>
            </a:r>
            <a:r>
              <a:rPr lang="en-US" dirty="0"/>
              <a:t>feel</a:t>
            </a:r>
            <a:r>
              <a:rPr lang="ja-JP" altLang="en-US" dirty="0"/>
              <a:t>”</a:t>
            </a:r>
            <a:r>
              <a:rPr lang="en-US" dirty="0"/>
              <a:t>, chooses either </a:t>
            </a:r>
            <a:r>
              <a:rPr lang="ja-JP" altLang="en-US" dirty="0"/>
              <a:t>“</a:t>
            </a:r>
            <a:r>
              <a:rPr lang="en-US" dirty="0"/>
              <a:t>veal</a:t>
            </a:r>
            <a:r>
              <a:rPr lang="ja-JP" altLang="en-US" dirty="0"/>
              <a:t>”</a:t>
            </a:r>
            <a:r>
              <a:rPr lang="en-US" dirty="0"/>
              <a:t> or </a:t>
            </a:r>
            <a:r>
              <a:rPr lang="ja-JP" altLang="en-US" dirty="0"/>
              <a:t>“</a:t>
            </a:r>
            <a:r>
              <a:rPr lang="en-US" dirty="0"/>
              <a:t>feel</a:t>
            </a:r>
            <a:r>
              <a:rPr lang="ja-JP" altLang="en-US" dirty="0"/>
              <a:t>”</a:t>
            </a:r>
            <a:endParaRPr lang="en-US" dirty="0"/>
          </a:p>
          <a:p>
            <a:pPr lvl="2"/>
            <a:r>
              <a:rPr lang="en-US" dirty="0"/>
              <a:t>% of right answers is intelligibility score.</a:t>
            </a:r>
          </a:p>
          <a:p>
            <a:r>
              <a:rPr lang="en-US" dirty="0"/>
              <a:t>Overall Quality Tests</a:t>
            </a:r>
          </a:p>
          <a:p>
            <a:pPr lvl="1"/>
            <a:r>
              <a:rPr lang="en-US" dirty="0"/>
              <a:t>Have listeners rate space on a scale from 1 (bad) to 5 (excellent) (Mean Opinion Score)</a:t>
            </a:r>
          </a:p>
          <a:p>
            <a:r>
              <a:rPr lang="en-US" dirty="0"/>
              <a:t>AB Tests (prefer A, prefer B) (preference tests)</a:t>
            </a:r>
          </a:p>
        </p:txBody>
      </p:sp>
      <p:sp>
        <p:nvSpPr>
          <p:cNvPr id="132100" name="Rectangle 4"/>
          <p:cNvSpPr>
            <a:spLocks noChangeArrowheads="1"/>
          </p:cNvSpPr>
          <p:nvPr/>
        </p:nvSpPr>
        <p:spPr bwMode="auto">
          <a:xfrm>
            <a:off x="6799263" y="6480175"/>
            <a:ext cx="17748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/>
              <a:t>Huang, Acero, Hon</a:t>
            </a:r>
          </a:p>
        </p:txBody>
      </p:sp>
    </p:spTree>
    <p:extLst>
      <p:ext uri="{BB962C8B-B14F-4D97-AF65-F5344CB8AC3E}">
        <p14:creationId xmlns:p14="http://schemas.microsoft.com/office/powerpoint/2010/main" val="316712672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Parametric Synthesis</a:t>
            </a:r>
          </a:p>
        </p:txBody>
      </p:sp>
      <p:sp>
        <p:nvSpPr>
          <p:cNvPr id="134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Developed by </a:t>
            </a:r>
            <a:r>
              <a:rPr lang="en-US" sz="3600" dirty="0" err="1"/>
              <a:t>Tokuda</a:t>
            </a:r>
            <a:r>
              <a:rPr lang="en-US" sz="3600" dirty="0"/>
              <a:t> and Zen</a:t>
            </a:r>
          </a:p>
          <a:p>
            <a:r>
              <a:rPr lang="en-US" sz="3600" dirty="0"/>
              <a:t>Proposed in mid-'90s, popular since 2007ish</a:t>
            </a:r>
          </a:p>
          <a:p>
            <a:r>
              <a:rPr lang="en-US" sz="3600" dirty="0"/>
              <a:t>Big idea: Use classifiers/</a:t>
            </a:r>
            <a:r>
              <a:rPr lang="en-US" sz="3600" dirty="0" err="1"/>
              <a:t>regressors</a:t>
            </a:r>
            <a:r>
              <a:rPr lang="en-US" sz="3600" dirty="0"/>
              <a:t> to predict all of F0, duration, </a:t>
            </a:r>
            <a:r>
              <a:rPr lang="en-US" sz="3600" i="1" dirty="0"/>
              <a:t>spectral envelope. </a:t>
            </a:r>
            <a:r>
              <a:rPr lang="en-US" sz="3600" dirty="0"/>
              <a:t>Synthesize everything</a:t>
            </a:r>
          </a:p>
          <a:p>
            <a:r>
              <a:rPr lang="en-US" sz="3800" dirty="0"/>
              <a:t>Initial work uses the same HMM we used for ASR, but in reverse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576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74639"/>
            <a:ext cx="8991600" cy="715961"/>
          </a:xfrm>
        </p:spPr>
        <p:txBody>
          <a:bodyPr/>
          <a:lstStyle/>
          <a:p>
            <a:r>
              <a:rPr lang="en-US" dirty="0"/>
              <a:t>Parametric 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219200"/>
            <a:ext cx="7772400" cy="4572000"/>
          </a:xfrm>
        </p:spPr>
        <p:txBody>
          <a:bodyPr/>
          <a:lstStyle/>
          <a:p>
            <a:pPr>
              <a:buFont typeface="Arial" charset="0"/>
              <a:buChar char="+"/>
              <a:defRPr/>
            </a:pPr>
            <a:r>
              <a:rPr lang="en-US" sz="3200" dirty="0"/>
              <a:t>Small footprint</a:t>
            </a:r>
          </a:p>
          <a:p>
            <a:pPr>
              <a:buFont typeface="Arial" charset="0"/>
              <a:buChar char="+"/>
              <a:defRPr/>
            </a:pPr>
            <a:r>
              <a:rPr lang="en-US" sz="3400" dirty="0"/>
              <a:t>Don’t need huge amount of data to train</a:t>
            </a:r>
          </a:p>
          <a:p>
            <a:pPr>
              <a:buFont typeface="Arial" charset="0"/>
              <a:buChar char="+"/>
              <a:defRPr/>
            </a:pPr>
            <a:r>
              <a:rPr lang="en-US" sz="3200" dirty="0"/>
              <a:t>Flexible: easier to modify pitch for emotional change, or use MLLR adaptation to change voice characteristics</a:t>
            </a:r>
          </a:p>
          <a:p>
            <a:pPr>
              <a:buFont typeface="Arial" charset="0"/>
              <a:buChar char="+"/>
              <a:defRPr/>
            </a:pPr>
            <a:r>
              <a:rPr lang="en-US" sz="3200" dirty="0"/>
              <a:t>Smooth: no discontinuities in spectrum and prosody due to join artifacts</a:t>
            </a:r>
          </a:p>
          <a:p>
            <a:pPr>
              <a:buFontTx/>
              <a:buChar char="-"/>
              <a:defRPr/>
            </a:pPr>
            <a:r>
              <a:rPr lang="en-US" sz="3200" dirty="0"/>
              <a:t>Too smooth: flat, monotone, spectral smearing in time</a:t>
            </a:r>
          </a:p>
          <a:p>
            <a:pPr>
              <a:buFontTx/>
              <a:buChar char="-"/>
              <a:defRPr/>
            </a:pPr>
            <a:r>
              <a:rPr lang="en-US" sz="3200" dirty="0" err="1">
                <a:ea typeface="ＭＳ Ｐゴシック" charset="0"/>
              </a:rPr>
              <a:t>Vocoding</a:t>
            </a:r>
            <a:r>
              <a:rPr lang="en-US" sz="3200" dirty="0">
                <a:ea typeface="ＭＳ Ｐゴシック" charset="0"/>
              </a:rPr>
              <a:t> effects: buzzy unnatural sound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9544156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 synthesis</a:t>
            </a:r>
          </a:p>
        </p:txBody>
      </p:sp>
      <p:pic>
        <p:nvPicPr>
          <p:cNvPr id="4" name="Content Placeholder 3" descr="tokuda1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997" b="-4997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5960533" y="6595646"/>
            <a:ext cx="16594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Tokuda</a:t>
            </a:r>
            <a:r>
              <a:rPr lang="en-US" dirty="0"/>
              <a:t> et al 2009</a:t>
            </a:r>
          </a:p>
        </p:txBody>
      </p:sp>
    </p:spTree>
    <p:extLst>
      <p:ext uri="{BB962C8B-B14F-4D97-AF65-F5344CB8AC3E}">
        <p14:creationId xmlns:p14="http://schemas.microsoft.com/office/powerpoint/2010/main" val="2299907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HTS system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543993"/>
            <a:ext cx="5695950" cy="45148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1980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</a:t>
            </a:r>
            <a:r>
              <a:rPr lang="en-US" dirty="0" err="1"/>
              <a:t>Tokuda</a:t>
            </a:r>
            <a:r>
              <a:rPr lang="en-US" dirty="0"/>
              <a:t>, Zen, &amp; Black. 2009)</a:t>
            </a:r>
          </a:p>
        </p:txBody>
      </p:sp>
    </p:spTree>
    <p:extLst>
      <p:ext uri="{BB962C8B-B14F-4D97-AF65-F5344CB8AC3E}">
        <p14:creationId xmlns:p14="http://schemas.microsoft.com/office/powerpoint/2010/main" val="302648896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the HMM produce?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1980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</a:t>
            </a:r>
            <a:r>
              <a:rPr lang="en-US" dirty="0" err="1"/>
              <a:t>Tokuda</a:t>
            </a:r>
            <a:r>
              <a:rPr lang="en-US" dirty="0"/>
              <a:t>, Zen, &amp; Black. 2009)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417639"/>
            <a:ext cx="4948237" cy="482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796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Synthesis with source-filter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1980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Slide from </a:t>
            </a:r>
            <a:r>
              <a:rPr lang="en-US" dirty="0" err="1"/>
              <a:t>Heiga</a:t>
            </a:r>
            <a:r>
              <a:rPr lang="en-US" dirty="0"/>
              <a:t> Zen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6400"/>
            <a:ext cx="9144000" cy="428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802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74639"/>
            <a:ext cx="8991600" cy="715961"/>
          </a:xfrm>
        </p:spPr>
        <p:txBody>
          <a:bodyPr/>
          <a:lstStyle/>
          <a:p>
            <a:r>
              <a:rPr lang="en-US" dirty="0"/>
              <a:t>Key Questions in Parametric 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219200"/>
            <a:ext cx="7772400" cy="4572000"/>
          </a:xfrm>
        </p:spPr>
        <p:txBody>
          <a:bodyPr/>
          <a:lstStyle/>
          <a:p>
            <a:pPr>
              <a:buFont typeface="Arial" charset="0"/>
              <a:buChar char="+"/>
              <a:defRPr/>
            </a:pPr>
            <a:r>
              <a:rPr lang="en-US" sz="3200" i="1" dirty="0">
                <a:ea typeface="ＭＳ Ｐゴシック" charset="0"/>
              </a:rPr>
              <a:t>What parameters do we predict?</a:t>
            </a:r>
            <a:r>
              <a:rPr lang="en-US" sz="3200" dirty="0">
                <a:ea typeface="ＭＳ Ｐゴシック" charset="0"/>
              </a:rPr>
              <a:t> Usually MFCCs for spectrum, log F0, voicing/excitation</a:t>
            </a:r>
          </a:p>
          <a:p>
            <a:pPr>
              <a:buFont typeface="Arial" charset="0"/>
              <a:buChar char="+"/>
              <a:defRPr/>
            </a:pPr>
            <a:r>
              <a:rPr lang="en-US" sz="3200" i="1" dirty="0">
                <a:ea typeface="ＭＳ Ｐゴシック" charset="0"/>
              </a:rPr>
              <a:t>How do we combine them?</a:t>
            </a:r>
            <a:r>
              <a:rPr lang="en-US" sz="3200" dirty="0">
                <a:ea typeface="ＭＳ Ｐゴシック" charset="0"/>
              </a:rPr>
              <a:t> Exact parameterization and combining them well reduces robotic buzzy effects</a:t>
            </a:r>
          </a:p>
          <a:p>
            <a:pPr>
              <a:buFont typeface="Arial" charset="0"/>
              <a:buChar char="+"/>
              <a:defRPr/>
            </a:pPr>
            <a:r>
              <a:rPr lang="en-US" sz="3200" i="1" dirty="0">
                <a:ea typeface="ＭＳ Ｐゴシック" charset="0"/>
              </a:rPr>
              <a:t>How do we make predictions?</a:t>
            </a:r>
            <a:r>
              <a:rPr lang="en-US" sz="3200" dirty="0">
                <a:ea typeface="ＭＳ Ｐゴシック" charset="0"/>
              </a:rPr>
              <a:t> Choice of HMM, machine learning approaches. Less important than the vocoding/combination issues</a:t>
            </a:r>
            <a:endParaRPr lang="en-US" sz="3200" i="1" dirty="0">
              <a:ea typeface="ＭＳ Ｐゴシック" charset="0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96263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F0 Generation</a:t>
            </a:r>
          </a:p>
        </p:txBody>
      </p:sp>
      <p:sp>
        <p:nvSpPr>
          <p:cNvPr id="15769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400" dirty="0"/>
              <a:t>By rule</a:t>
            </a:r>
          </a:p>
          <a:p>
            <a:r>
              <a:rPr lang="en-US" sz="3400" dirty="0"/>
              <a:t>By linear regression</a:t>
            </a:r>
          </a:p>
          <a:p>
            <a:r>
              <a:rPr lang="en-US" sz="3200" dirty="0"/>
              <a:t>Some constraints</a:t>
            </a:r>
          </a:p>
          <a:p>
            <a:pPr lvl="1"/>
            <a:r>
              <a:rPr lang="en-US" sz="3200" dirty="0"/>
              <a:t>By accents and boundaries</a:t>
            </a:r>
          </a:p>
          <a:p>
            <a:pPr lvl="1"/>
            <a:r>
              <a:rPr lang="en-US" sz="3200" dirty="0"/>
              <a:t>F0 declines gradually over an utterance (“declination”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0577328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Listen to the “low level” buzzy quality characteristic of most parametric systems</a:t>
            </a:r>
          </a:p>
          <a:p>
            <a:r>
              <a:rPr lang="en-US" dirty="0"/>
              <a:t>Listen to clarity/impact of plosives compared to concatenative example</a:t>
            </a:r>
          </a:p>
        </p:txBody>
      </p:sp>
      <p:pic>
        <p:nvPicPr>
          <p:cNvPr id="4" name="ttsPuXgs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43400" y="3276600"/>
            <a:ext cx="609600" cy="609600"/>
          </a:xfrm>
          <a:prstGeom prst="rect">
            <a:avLst/>
          </a:prstGeom>
        </p:spPr>
      </p:pic>
      <p:pic>
        <p:nvPicPr>
          <p:cNvPr id="5" name="ttsfscTYr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057400" y="4495800"/>
            <a:ext cx="609600" cy="609600"/>
          </a:xfrm>
          <a:prstGeom prst="rect">
            <a:avLst/>
          </a:prstGeom>
        </p:spPr>
      </p:pic>
      <p:pic>
        <p:nvPicPr>
          <p:cNvPr id="6" name="ttsABl8fN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24600" y="449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7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3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32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610600" cy="1143000"/>
          </a:xfrm>
        </p:spPr>
        <p:txBody>
          <a:bodyPr/>
          <a:lstStyle/>
          <a:p>
            <a:r>
              <a:rPr lang="en-US" dirty="0"/>
              <a:t>Comparing vocoder/excitation models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19800" y="6553200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(</a:t>
            </a:r>
            <a:r>
              <a:rPr lang="en-US" dirty="0" err="1"/>
              <a:t>Tokuda</a:t>
            </a:r>
            <a:r>
              <a:rPr lang="en-US" dirty="0"/>
              <a:t>, Zen, &amp; Black. 2009)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371600"/>
            <a:ext cx="4662487" cy="50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72863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the mean of each state: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65" t="24001" r="31250" b="42667"/>
          <a:stretch>
            <a:fillRect/>
          </a:stretch>
        </p:blipFill>
        <p:spPr bwMode="auto">
          <a:xfrm>
            <a:off x="76200" y="1981200"/>
            <a:ext cx="9017906" cy="329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960533" y="6570133"/>
            <a:ext cx="16594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Tokuda</a:t>
            </a:r>
            <a:r>
              <a:rPr lang="en-US" dirty="0"/>
              <a:t> et al 2009</a:t>
            </a:r>
          </a:p>
        </p:txBody>
      </p:sp>
    </p:spTree>
    <p:extLst>
      <p:ext uri="{BB962C8B-B14F-4D97-AF65-F5344CB8AC3E}">
        <p14:creationId xmlns:p14="http://schemas.microsoft.com/office/powerpoint/2010/main" val="269840411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715961"/>
          </a:xfrm>
        </p:spPr>
        <p:txBody>
          <a:bodyPr/>
          <a:lstStyle/>
          <a:p>
            <a:r>
              <a:rPr lang="en-US" dirty="0"/>
              <a:t>Observations generated from HMM</a:t>
            </a:r>
          </a:p>
        </p:txBody>
      </p:sp>
      <p:pic>
        <p:nvPicPr>
          <p:cNvPr id="4" name="Content Placeholder 3" descr="tokuda2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17" r="-4817"/>
          <a:stretch>
            <a:fillRect/>
          </a:stretch>
        </p:blipFill>
        <p:spPr>
          <a:xfrm>
            <a:off x="-457200" y="1066800"/>
            <a:ext cx="9845040" cy="5791200"/>
          </a:xfrm>
        </p:spPr>
      </p:pic>
      <p:sp>
        <p:nvSpPr>
          <p:cNvPr id="7" name="TextBox 6"/>
          <p:cNvSpPr txBox="1"/>
          <p:nvPr/>
        </p:nvSpPr>
        <p:spPr>
          <a:xfrm>
            <a:off x="5960533" y="6570133"/>
            <a:ext cx="16594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Tokuda</a:t>
            </a:r>
            <a:r>
              <a:rPr lang="en-US" dirty="0"/>
              <a:t> et al 2009</a:t>
            </a:r>
          </a:p>
        </p:txBody>
      </p:sp>
    </p:spTree>
    <p:extLst>
      <p:ext uri="{BB962C8B-B14F-4D97-AF65-F5344CB8AC3E}">
        <p14:creationId xmlns:p14="http://schemas.microsoft.com/office/powerpoint/2010/main" val="352136066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839200" cy="1401761"/>
          </a:xfrm>
        </p:spPr>
        <p:txBody>
          <a:bodyPr/>
          <a:lstStyle/>
          <a:p>
            <a:r>
              <a:rPr lang="en-US" dirty="0"/>
              <a:t>Choosing a sequence of means constrained by deltas and double-deltas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9" t="24669" r="30417" b="46136"/>
          <a:stretch/>
        </p:blipFill>
        <p:spPr bwMode="auto">
          <a:xfrm>
            <a:off x="-549124" y="2514600"/>
            <a:ext cx="9909666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960533" y="6570133"/>
            <a:ext cx="19800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Tokuda</a:t>
            </a:r>
            <a:r>
              <a:rPr lang="en-US" dirty="0"/>
              <a:t> and Zen 2009</a:t>
            </a:r>
          </a:p>
        </p:txBody>
      </p:sp>
    </p:spTree>
    <p:extLst>
      <p:ext uri="{BB962C8B-B14F-4D97-AF65-F5344CB8AC3E}">
        <p14:creationId xmlns:p14="http://schemas.microsoft.com/office/powerpoint/2010/main" val="2743296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Declination</a:t>
            </a:r>
          </a:p>
        </p:txBody>
      </p:sp>
      <p:sp>
        <p:nvSpPr>
          <p:cNvPr id="16384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F0 tends to decline throughout a sentence</a:t>
            </a:r>
          </a:p>
        </p:txBody>
      </p:sp>
      <p:pic>
        <p:nvPicPr>
          <p:cNvPr id="163844" name="Picture 4" descr="declinati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889"/>
          <a:stretch/>
        </p:blipFill>
        <p:spPr bwMode="auto">
          <a:xfrm>
            <a:off x="0" y="2268538"/>
            <a:ext cx="9711436" cy="253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05003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4_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2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5184</TotalTime>
  <Words>3569</Words>
  <Application>Microsoft Office PowerPoint</Application>
  <PresentationFormat>On-screen Show (4:3)</PresentationFormat>
  <Paragraphs>620</Paragraphs>
  <Slides>84</Slides>
  <Notes>60</Notes>
  <HiddenSlides>4</HiddenSlides>
  <MMClips>9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7" baseType="lpstr">
      <vt:lpstr>ＭＳ Ｐゴシック</vt:lpstr>
      <vt:lpstr>Arial</vt:lpstr>
      <vt:lpstr>Calibri</vt:lpstr>
      <vt:lpstr>Comic Sans MS</vt:lpstr>
      <vt:lpstr>Courier New</vt:lpstr>
      <vt:lpstr>Franklin Gothic Book</vt:lpstr>
      <vt:lpstr>Franklin Gothic Book (Headings)</vt:lpstr>
      <vt:lpstr>Perpetua</vt:lpstr>
      <vt:lpstr>Times</vt:lpstr>
      <vt:lpstr>Times New Roman</vt:lpstr>
      <vt:lpstr>Wingdings 2</vt:lpstr>
      <vt:lpstr>4_Equity</vt:lpstr>
      <vt:lpstr>Equation</vt:lpstr>
      <vt:lpstr>CS 224S / LINGUIST 285 Spoken Language Processing</vt:lpstr>
      <vt:lpstr>Predicting Intonation in TTS</vt:lpstr>
      <vt:lpstr>ToBI: Tones and Break Indices</vt:lpstr>
      <vt:lpstr>ToBI example</vt:lpstr>
      <vt:lpstr>ToBI example</vt:lpstr>
      <vt:lpstr>Examples of the TOBI system</vt:lpstr>
      <vt:lpstr>ToBI</vt:lpstr>
      <vt:lpstr>F0 Generation</vt:lpstr>
      <vt:lpstr>Declination</vt:lpstr>
      <vt:lpstr>F0 Generation by rule</vt:lpstr>
      <vt:lpstr>F0 generation by regression</vt:lpstr>
      <vt:lpstr>Euclidean distance for F0</vt:lpstr>
      <vt:lpstr>Output of festival generator</vt:lpstr>
      <vt:lpstr>Output of festival</vt:lpstr>
      <vt:lpstr>Part II: Waveform Synthesis</vt:lpstr>
      <vt:lpstr>The two stages of TTS</vt:lpstr>
      <vt:lpstr>PowerPoint Presentation</vt:lpstr>
      <vt:lpstr>Outline: Waveform Synthesis in TTS</vt:lpstr>
      <vt:lpstr>Internal Representation:  Input to Waveform Synthesis</vt:lpstr>
      <vt:lpstr>Diphone TTS architecture</vt:lpstr>
      <vt:lpstr>Diphones</vt:lpstr>
      <vt:lpstr>Diphones</vt:lpstr>
      <vt:lpstr>Voice</vt:lpstr>
      <vt:lpstr>Designing a diphone inventory: Nonsense words</vt:lpstr>
      <vt:lpstr>Designing a diphone inventory: Natural words</vt:lpstr>
      <vt:lpstr>Making recordings consistent:</vt:lpstr>
      <vt:lpstr>Building diphone schemata</vt:lpstr>
      <vt:lpstr>Recording conditions</vt:lpstr>
      <vt:lpstr>Labeling Diphones</vt:lpstr>
      <vt:lpstr>Diphone auto-alignment</vt:lpstr>
      <vt:lpstr>Dynamic Time Warping</vt:lpstr>
      <vt:lpstr>Finding diphone boundaries</vt:lpstr>
      <vt:lpstr>Concatenating diphones: junctures</vt:lpstr>
      <vt:lpstr>Epoch-labeling</vt:lpstr>
      <vt:lpstr>Epoch-labeling: Electroglottograph (EGG) = laryngograph, Lx</vt:lpstr>
      <vt:lpstr>Less invasive way to do epoch-labeling</vt:lpstr>
      <vt:lpstr>Prosodic Modification</vt:lpstr>
      <vt:lpstr>Speech as Short Term signals</vt:lpstr>
      <vt:lpstr>Duration modification</vt:lpstr>
      <vt:lpstr>Duration modification</vt:lpstr>
      <vt:lpstr>Pitch Modification</vt:lpstr>
      <vt:lpstr>Overlap-and-add (OLA)</vt:lpstr>
      <vt:lpstr>Windowing</vt:lpstr>
      <vt:lpstr>Windowing</vt:lpstr>
      <vt:lpstr>Overlap and Add (OLA)</vt:lpstr>
      <vt:lpstr>TD-PSOLA ™</vt:lpstr>
      <vt:lpstr>TD-PSOLA ™</vt:lpstr>
      <vt:lpstr>TD-PSOLA ™</vt:lpstr>
      <vt:lpstr>Summary: Diphone Synthesis</vt:lpstr>
      <vt:lpstr>Problems with diphone synthesis</vt:lpstr>
      <vt:lpstr>Unit Selection Synthesis</vt:lpstr>
      <vt:lpstr>Why Unit Selection Synthesis</vt:lpstr>
      <vt:lpstr>Recording for Google Assistant</vt:lpstr>
      <vt:lpstr>Unit Selection Intuition</vt:lpstr>
      <vt:lpstr>Unit Selection Intuition</vt:lpstr>
      <vt:lpstr>Targets and Target Costs</vt:lpstr>
      <vt:lpstr>Target Costs</vt:lpstr>
      <vt:lpstr>How to set target cost weights (1)</vt:lpstr>
      <vt:lpstr>How to set target cost weights (2)</vt:lpstr>
      <vt:lpstr>Join (Concatenation) Cost</vt:lpstr>
      <vt:lpstr>Join costs</vt:lpstr>
      <vt:lpstr>Join costs</vt:lpstr>
      <vt:lpstr>Total Costs</vt:lpstr>
      <vt:lpstr>Unit Selection Search</vt:lpstr>
      <vt:lpstr>Database creation (1)</vt:lpstr>
      <vt:lpstr>Database creation (2)</vt:lpstr>
      <vt:lpstr>Creating database</vt:lpstr>
      <vt:lpstr>Practical System Issues</vt:lpstr>
      <vt:lpstr>Unit Selection Summary</vt:lpstr>
      <vt:lpstr>Recap: Joining Units (+F0 + duration)</vt:lpstr>
      <vt:lpstr>Joining Units (just like diphones)</vt:lpstr>
      <vt:lpstr>Evaluation of TTS</vt:lpstr>
      <vt:lpstr>Parametric Synthesis</vt:lpstr>
      <vt:lpstr>Parametric Synthesis</vt:lpstr>
      <vt:lpstr>HMM synthesis</vt:lpstr>
      <vt:lpstr>HTS system overview</vt:lpstr>
      <vt:lpstr>What does the HMM produce?</vt:lpstr>
      <vt:lpstr>Synthesis with source-filter model</vt:lpstr>
      <vt:lpstr>Key Questions in Parametric Synthesis</vt:lpstr>
      <vt:lpstr>HTS Example</vt:lpstr>
      <vt:lpstr>Comparing vocoder/excitation models</vt:lpstr>
      <vt:lpstr>Generating the mean of each state:</vt:lpstr>
      <vt:lpstr>Observations generated from HMM</vt:lpstr>
      <vt:lpstr>Choosing a sequence of means constrained by deltas and double-deltas</vt:lpstr>
    </vt:vector>
  </TitlesOfParts>
  <Manager/>
  <Company>Stanford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224S Speech Recognition and Synthesis</dc:title>
  <dc:subject/>
  <dc:creator>Dan Jurafsky</dc:creator>
  <cp:keywords/>
  <dc:description/>
  <cp:lastModifiedBy>Andrew Maas</cp:lastModifiedBy>
  <cp:revision>245</cp:revision>
  <cp:lastPrinted>2009-01-10T23:42:15Z</cp:lastPrinted>
  <dcterms:created xsi:type="dcterms:W3CDTF">2009-01-10T18:59:56Z</dcterms:created>
  <dcterms:modified xsi:type="dcterms:W3CDTF">2017-05-22T22:20:44Z</dcterms:modified>
  <cp:category/>
</cp:coreProperties>
</file>

<file path=docProps/thumbnail.jpeg>
</file>